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73" r:id="rId9"/>
    <p:sldId id="263" r:id="rId10"/>
    <p:sldId id="272" r:id="rId11"/>
    <p:sldId id="267" r:id="rId12"/>
    <p:sldId id="264" r:id="rId13"/>
    <p:sldId id="270" r:id="rId14"/>
    <p:sldId id="27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BF61-8561-48F9-82C7-7C358F6BA58A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BF6-76BE-4944-B77E-AFC7E294B2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7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BF61-8561-48F9-82C7-7C358F6BA58A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BF6-76BE-4944-B77E-AFC7E294B2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BF61-8561-48F9-82C7-7C358F6BA58A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BF6-76BE-4944-B77E-AFC7E294B2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BF61-8561-48F9-82C7-7C358F6BA58A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BF6-76BE-4944-B77E-AFC7E294B2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BF61-8561-48F9-82C7-7C358F6BA58A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BF6-76BE-4944-B77E-AFC7E294B2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4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BF61-8561-48F9-82C7-7C358F6BA58A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BF6-76BE-4944-B77E-AFC7E294B2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8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BF61-8561-48F9-82C7-7C358F6BA58A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BF6-76BE-4944-B77E-AFC7E294B2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4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BF61-8561-48F9-82C7-7C358F6BA58A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BF6-76BE-4944-B77E-AFC7E294B2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4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BF61-8561-48F9-82C7-7C358F6BA58A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BF6-76BE-4944-B77E-AFC7E294B2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9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BF61-8561-48F9-82C7-7C358F6BA58A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BF6-76BE-4944-B77E-AFC7E294B2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BF61-8561-48F9-82C7-7C358F6BA58A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BF6-76BE-4944-B77E-AFC7E294B2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BF61-8561-48F9-82C7-7C358F6BA58A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E5BF6-76BE-4944-B77E-AFC7E294B2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ianluca.manzo@sorbonne-universite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pweb.sorbonne-universite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ettres-Sociologie-Informatique-secretariat@sorbonne-universite.fr" TargetMode="External"/><Relationship Id="rId5" Type="http://schemas.openxmlformats.org/officeDocument/2006/relationships/hyperlink" Target="mailto:sebastien.mosbah_natanson@sorbonne-universite.fr" TargetMode="External"/><Relationship Id="rId4" Type="http://schemas.openxmlformats.org/officeDocument/2006/relationships/hyperlink" Target="mailto:gianluca.manzo@sorbonne-universite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ipweb.sorbonne-universite.fr/" TargetMode="External"/><Relationship Id="rId5" Type="http://schemas.openxmlformats.org/officeDocument/2006/relationships/hyperlink" Target="https://lettres.sorbonne-universite.fr/formation/inscription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ettres-Sociologie-Informatique-Secretariat@admp6.jussieu.fr" TargetMode="External"/><Relationship Id="rId5" Type="http://schemas.openxmlformats.org/officeDocument/2006/relationships/hyperlink" Target="mailto:sebastien.mosbah_natanson@sorbonne-universite.fr" TargetMode="External"/><Relationship Id="rId4" Type="http://schemas.openxmlformats.org/officeDocument/2006/relationships/hyperlink" Target="mailto:gianluca.manzo@sorbonne-universit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4169" y="1436925"/>
            <a:ext cx="118654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MASTER </a:t>
            </a:r>
            <a:r>
              <a:rPr lang="en-US" sz="3600" b="1" i="1" dirty="0" smtClean="0">
                <a:latin typeface="Garamond" panose="02020404030301010803" pitchFamily="18" charset="0"/>
              </a:rPr>
              <a:t>Mention</a:t>
            </a:r>
            <a:r>
              <a:rPr lang="en-US" sz="3600" b="1" dirty="0" smtClean="0">
                <a:latin typeface="Garamond" panose="02020404030301010803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Sociologie</a:t>
            </a:r>
            <a:endParaRPr lang="en-US" sz="36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3200" b="1" i="1" dirty="0" err="1" smtClean="0">
                <a:latin typeface="Garamond" panose="02020404030301010803" pitchFamily="18" charset="0"/>
              </a:rPr>
              <a:t>Spécialité</a:t>
            </a:r>
            <a:r>
              <a:rPr lang="en-US" sz="3200" b="1" dirty="0" smtClean="0">
                <a:latin typeface="Garamond" panose="02020404030301010803" pitchFamily="18" charset="0"/>
              </a:rPr>
              <a:t> </a:t>
            </a:r>
            <a:r>
              <a:rPr lang="en-US" sz="3200" b="1" dirty="0">
                <a:latin typeface="Garamond" panose="02020404030301010803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Sociologie</a:t>
            </a:r>
            <a:r>
              <a:rPr lang="en-US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Contemporaine</a:t>
            </a:r>
            <a:endParaRPr lang="en-US" sz="32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fr-FR" sz="3200" b="1" i="1" dirty="0" smtClean="0">
                <a:latin typeface="Garamond" panose="02020404030301010803" pitchFamily="18" charset="0"/>
              </a:rPr>
              <a:t>Spécialité</a:t>
            </a:r>
            <a:r>
              <a:rPr lang="fr-FR" sz="3200" b="1" dirty="0" smtClean="0">
                <a:latin typeface="Garamond" panose="02020404030301010803" pitchFamily="18" charset="0"/>
              </a:rPr>
              <a:t> </a:t>
            </a:r>
            <a:r>
              <a:rPr lang="fr-FR" sz="3200" b="1" dirty="0">
                <a:latin typeface="Garamond" panose="02020404030301010803" pitchFamily="18" charset="0"/>
              </a:rPr>
              <a:t>: </a:t>
            </a:r>
            <a:r>
              <a:rPr lang="fr-FR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Chargé(e) d’études sociologiques</a:t>
            </a:r>
            <a:r>
              <a:rPr lang="fr-FR" sz="3200" b="1" dirty="0">
                <a:latin typeface="Garamond" panose="02020404030301010803" pitchFamily="18" charset="0"/>
              </a:rPr>
              <a:t> </a:t>
            </a:r>
            <a:r>
              <a:rPr lang="fr-FR" sz="3200" b="1" dirty="0" smtClean="0">
                <a:latin typeface="Garamond" panose="02020404030301010803" pitchFamily="18" charset="0"/>
              </a:rPr>
              <a:t>–Conseil</a:t>
            </a:r>
            <a:r>
              <a:rPr lang="fr-FR" sz="3200" b="1" dirty="0">
                <a:latin typeface="Garamond" panose="02020404030301010803" pitchFamily="18" charset="0"/>
              </a:rPr>
              <a:t>, enquêtes, </a:t>
            </a:r>
            <a:r>
              <a:rPr lang="fr-FR" sz="3200" b="1" dirty="0" smtClean="0">
                <a:latin typeface="Garamond" panose="02020404030301010803" pitchFamily="18" charset="0"/>
              </a:rPr>
              <a:t>évaluation</a:t>
            </a:r>
          </a:p>
          <a:p>
            <a:pPr algn="ctr"/>
            <a:endParaRPr lang="fr-FR" sz="3200" b="1" dirty="0" smtClean="0">
              <a:latin typeface="Garamond" panose="02020404030301010803" pitchFamily="18" charset="0"/>
            </a:endParaRPr>
          </a:p>
          <a:p>
            <a:pPr algn="ctr"/>
            <a:r>
              <a:rPr lang="fr-FR" sz="3200" b="1" dirty="0" smtClean="0">
                <a:latin typeface="Garamond" panose="02020404030301010803" pitchFamily="18" charset="0"/>
              </a:rPr>
              <a:t>Responsable </a:t>
            </a:r>
            <a:r>
              <a:rPr lang="fr-FR" sz="3200" dirty="0" smtClean="0">
                <a:latin typeface="Garamond" panose="02020404030301010803" pitchFamily="18" charset="0"/>
              </a:rPr>
              <a:t>–Gianluca MANZO </a:t>
            </a:r>
          </a:p>
          <a:p>
            <a:pPr algn="ctr"/>
            <a:r>
              <a:rPr lang="fr-FR" sz="3200" b="1" dirty="0" smtClean="0">
                <a:latin typeface="Garamond" panose="02020404030301010803" pitchFamily="18" charset="0"/>
              </a:rPr>
              <a:t>Responsable adjoint </a:t>
            </a:r>
            <a:r>
              <a:rPr lang="fr-FR" sz="3200" dirty="0" smtClean="0">
                <a:latin typeface="Garamond" panose="02020404030301010803" pitchFamily="18" charset="0"/>
              </a:rPr>
              <a:t>–Sébastien MOSBAH-NATANSON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9" name="ZoneTexte 8"/>
          <p:cNvSpPr txBox="1"/>
          <p:nvPr/>
        </p:nvSpPr>
        <p:spPr>
          <a:xfrm>
            <a:off x="4506685" y="6270174"/>
            <a:ext cx="585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Garamond" panose="02020404030301010803" pitchFamily="18" charset="0"/>
              </a:rPr>
              <a:t>Réunion de rentrée (M1) –7 septembre 2023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460296" y="6270174"/>
            <a:ext cx="857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2" name="ZoneTexte 1"/>
          <p:cNvSpPr txBox="1"/>
          <p:nvPr/>
        </p:nvSpPr>
        <p:spPr>
          <a:xfrm>
            <a:off x="152397" y="624185"/>
            <a:ext cx="117456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Garamond" panose="02020404030301010803" pitchFamily="18" charset="0"/>
              </a:rPr>
              <a:t>Directeur du département SHS &amp; Co-responsable parcours spécialité « Sociologie Contemporaine » </a:t>
            </a:r>
            <a:r>
              <a:rPr lang="fr-FR" sz="2400" dirty="0" smtClean="0">
                <a:latin typeface="Garamond" panose="02020404030301010803" pitchFamily="18" charset="0"/>
              </a:rPr>
              <a:t>(côté ENS Paris-Saclay)</a:t>
            </a:r>
          </a:p>
          <a:p>
            <a:r>
              <a:rPr lang="fr-FR" sz="2400" dirty="0" smtClean="0">
                <a:latin typeface="Garamond" panose="02020404030301010803" pitchFamily="18" charset="0"/>
                <a:hlinkClick r:id="rId4"/>
              </a:rPr>
              <a:t>frederic.lebaron@ens-paris-saclay.fr</a:t>
            </a:r>
            <a:endParaRPr lang="fr-FR" sz="2400" dirty="0" smtClean="0">
              <a:latin typeface="Garamond" panose="02020404030301010803" pitchFamily="18" charset="0"/>
            </a:endParaRPr>
          </a:p>
          <a:p>
            <a:endParaRPr lang="fr-FR" sz="2400" dirty="0" smtClean="0">
              <a:latin typeface="Garamond" panose="02020404030301010803" pitchFamily="18" charset="0"/>
            </a:endParaRPr>
          </a:p>
          <a:p>
            <a:r>
              <a:rPr lang="fr-FR" sz="2400" b="1" dirty="0" smtClean="0">
                <a:latin typeface="Garamond" panose="02020404030301010803" pitchFamily="18" charset="0"/>
              </a:rPr>
              <a:t>Responsable administratif </a:t>
            </a:r>
            <a:r>
              <a:rPr lang="fr-FR" sz="2400" dirty="0" smtClean="0">
                <a:latin typeface="Garamond" panose="02020404030301010803" pitchFamily="18" charset="0"/>
              </a:rPr>
              <a:t>–Carole </a:t>
            </a:r>
            <a:r>
              <a:rPr lang="fr-FR" sz="2400" dirty="0" err="1" smtClean="0">
                <a:latin typeface="Garamond" panose="02020404030301010803" pitchFamily="18" charset="0"/>
              </a:rPr>
              <a:t>Boichard</a:t>
            </a:r>
            <a:endParaRPr lang="fr-FR" sz="2400" dirty="0" smtClean="0">
              <a:latin typeface="Garamond" panose="02020404030301010803" pitchFamily="18" charset="0"/>
            </a:endParaRPr>
          </a:p>
          <a:p>
            <a:r>
              <a:rPr lang="fr-FR" sz="2400" dirty="0">
                <a:latin typeface="Garamond" panose="02020404030301010803" pitchFamily="18" charset="0"/>
              </a:rPr>
              <a:t>c</a:t>
            </a:r>
            <a:r>
              <a:rPr lang="fr-FR" sz="2400" dirty="0" smtClean="0">
                <a:latin typeface="Garamond" panose="02020404030301010803" pitchFamily="18" charset="0"/>
              </a:rPr>
              <a:t>arole.boichard</a:t>
            </a:r>
            <a:r>
              <a:rPr lang="fr-FR" sz="2400" dirty="0" smtClean="0">
                <a:latin typeface="Garamond" panose="02020404030301010803" pitchFamily="18" charset="0"/>
                <a:hlinkClick r:id="rId4"/>
              </a:rPr>
              <a:t>@ens-paris-saclay.fr</a:t>
            </a:r>
            <a:endParaRPr lang="fr-FR" sz="2400" dirty="0" smtClean="0">
              <a:latin typeface="Garamond" panose="02020404030301010803" pitchFamily="18" charset="0"/>
            </a:endParaRPr>
          </a:p>
          <a:p>
            <a:endParaRPr lang="fr-FR" sz="24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fr-FR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Accès site Paris-Saclay</a:t>
            </a:r>
          </a:p>
          <a:p>
            <a:r>
              <a:rPr lang="fr-FR" sz="2400" b="1" dirty="0" smtClean="0">
                <a:latin typeface="Garamond" panose="02020404030301010803" pitchFamily="18" charset="0"/>
              </a:rPr>
              <a:t>4 avenue des sciences </a:t>
            </a:r>
          </a:p>
          <a:p>
            <a:r>
              <a:rPr lang="fr-FR" sz="2400" b="1" dirty="0" smtClean="0">
                <a:latin typeface="Garamond" panose="02020404030301010803" pitchFamily="18" charset="0"/>
              </a:rPr>
              <a:t>91190 Gif-sur-Yvette</a:t>
            </a:r>
          </a:p>
          <a:p>
            <a:r>
              <a:rPr lang="fr-FR" sz="2400" b="1" dirty="0" smtClean="0">
                <a:latin typeface="Garamond" panose="02020404030301010803" pitchFamily="18" charset="0"/>
              </a:rPr>
              <a:t>Arrêt : </a:t>
            </a:r>
            <a:r>
              <a:rPr lang="fr-FR" sz="2400" b="1" dirty="0" err="1" smtClean="0">
                <a:latin typeface="Garamond" panose="02020404030301010803" pitchFamily="18" charset="0"/>
              </a:rPr>
              <a:t>Moulon</a:t>
            </a:r>
            <a:r>
              <a:rPr lang="fr-FR" sz="2400" b="1" dirty="0" smtClean="0">
                <a:latin typeface="Garamond" panose="02020404030301010803" pitchFamily="18" charset="0"/>
              </a:rPr>
              <a:t> (BUS 9 ou bien BUS 91.06) à partir d’arrêt RER B Le Guichet ou bien arrêt Massy-Palaiseau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8860" y="3058"/>
            <a:ext cx="8031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Vos interlocuteurs ENS Paris-Saclay &amp; Accès</a:t>
            </a:r>
          </a:p>
        </p:txBody>
      </p:sp>
    </p:spTree>
    <p:extLst>
      <p:ext uri="{BB962C8B-B14F-4D97-AF65-F5344CB8AC3E}">
        <p14:creationId xmlns:p14="http://schemas.microsoft.com/office/powerpoint/2010/main" val="33637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4169" y="1436925"/>
            <a:ext cx="118654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MASTER </a:t>
            </a:r>
            <a:r>
              <a:rPr lang="en-US" sz="3600" b="1" i="1" dirty="0" smtClean="0">
                <a:latin typeface="Garamond" panose="02020404030301010803" pitchFamily="18" charset="0"/>
              </a:rPr>
              <a:t>Mention</a:t>
            </a:r>
            <a:r>
              <a:rPr lang="en-US" sz="3600" b="1" dirty="0" smtClean="0">
                <a:latin typeface="Garamond" panose="02020404030301010803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Sociologie</a:t>
            </a:r>
            <a:endParaRPr lang="en-US" sz="36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3200" b="1" i="1" dirty="0" err="1" smtClean="0">
                <a:latin typeface="Garamond" panose="02020404030301010803" pitchFamily="18" charset="0"/>
              </a:rPr>
              <a:t>Spécialité</a:t>
            </a:r>
            <a:r>
              <a:rPr lang="en-US" sz="3200" b="1" dirty="0" smtClean="0">
                <a:latin typeface="Garamond" panose="02020404030301010803" pitchFamily="18" charset="0"/>
              </a:rPr>
              <a:t> </a:t>
            </a:r>
            <a:r>
              <a:rPr lang="en-US" sz="3200" b="1" dirty="0">
                <a:latin typeface="Garamond" panose="02020404030301010803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Sociologie</a:t>
            </a:r>
            <a:r>
              <a:rPr lang="en-US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Contemporaine</a:t>
            </a:r>
            <a:endParaRPr lang="en-US" sz="32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fr-FR" sz="3200" b="1" i="1" dirty="0" smtClean="0">
                <a:latin typeface="Garamond" panose="02020404030301010803" pitchFamily="18" charset="0"/>
              </a:rPr>
              <a:t>Spécialité</a:t>
            </a:r>
            <a:r>
              <a:rPr lang="fr-FR" sz="3200" b="1" dirty="0" smtClean="0">
                <a:latin typeface="Garamond" panose="02020404030301010803" pitchFamily="18" charset="0"/>
              </a:rPr>
              <a:t> </a:t>
            </a:r>
            <a:r>
              <a:rPr lang="fr-FR" sz="3200" b="1" dirty="0">
                <a:latin typeface="Garamond" panose="02020404030301010803" pitchFamily="18" charset="0"/>
              </a:rPr>
              <a:t>: </a:t>
            </a:r>
            <a:r>
              <a:rPr lang="fr-FR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Chargé(e) d’études sociologiques</a:t>
            </a:r>
            <a:r>
              <a:rPr lang="fr-FR" sz="3200" b="1" dirty="0">
                <a:latin typeface="Garamond" panose="02020404030301010803" pitchFamily="18" charset="0"/>
              </a:rPr>
              <a:t> </a:t>
            </a:r>
            <a:r>
              <a:rPr lang="fr-FR" sz="3200" b="1" dirty="0" smtClean="0">
                <a:latin typeface="Garamond" panose="02020404030301010803" pitchFamily="18" charset="0"/>
              </a:rPr>
              <a:t>–Conseil</a:t>
            </a:r>
            <a:r>
              <a:rPr lang="fr-FR" sz="3200" b="1" dirty="0">
                <a:latin typeface="Garamond" panose="02020404030301010803" pitchFamily="18" charset="0"/>
              </a:rPr>
              <a:t>, enquêtes, </a:t>
            </a:r>
            <a:r>
              <a:rPr lang="fr-FR" sz="3200" b="1" dirty="0" smtClean="0">
                <a:latin typeface="Garamond" panose="02020404030301010803" pitchFamily="18" charset="0"/>
              </a:rPr>
              <a:t>évaluation</a:t>
            </a:r>
          </a:p>
          <a:p>
            <a:pPr algn="ctr"/>
            <a:endParaRPr lang="fr-FR" sz="3200" b="1" dirty="0" smtClean="0">
              <a:latin typeface="Garamond" panose="02020404030301010803" pitchFamily="18" charset="0"/>
            </a:endParaRPr>
          </a:p>
          <a:p>
            <a:pPr algn="ctr"/>
            <a:r>
              <a:rPr lang="fr-FR" sz="3200" b="1" dirty="0" smtClean="0">
                <a:latin typeface="Garamond" panose="02020404030301010803" pitchFamily="18" charset="0"/>
              </a:rPr>
              <a:t>Responsable </a:t>
            </a:r>
            <a:r>
              <a:rPr lang="fr-FR" sz="3200" dirty="0" smtClean="0">
                <a:latin typeface="Garamond" panose="02020404030301010803" pitchFamily="18" charset="0"/>
              </a:rPr>
              <a:t>–Gianluca MANZO </a:t>
            </a:r>
          </a:p>
          <a:p>
            <a:pPr algn="ctr"/>
            <a:r>
              <a:rPr lang="fr-FR" sz="3200" b="1" dirty="0" smtClean="0">
                <a:latin typeface="Garamond" panose="02020404030301010803" pitchFamily="18" charset="0"/>
              </a:rPr>
              <a:t>Responsable adjoint </a:t>
            </a:r>
            <a:r>
              <a:rPr lang="fr-FR" sz="3200" dirty="0" smtClean="0">
                <a:latin typeface="Garamond" panose="02020404030301010803" pitchFamily="18" charset="0"/>
              </a:rPr>
              <a:t>–Sébastien </a:t>
            </a:r>
            <a:r>
              <a:rPr lang="fr-FR" sz="3200" dirty="0" err="1" smtClean="0">
                <a:latin typeface="Garamond" panose="02020404030301010803" pitchFamily="18" charset="0"/>
              </a:rPr>
              <a:t>Mosbah-Natanson</a:t>
            </a:r>
            <a:endParaRPr lang="fr-FR" sz="3200" dirty="0" smtClean="0">
              <a:latin typeface="Garamond" panose="02020404030301010803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9" name="ZoneTexte 8"/>
          <p:cNvSpPr txBox="1"/>
          <p:nvPr/>
        </p:nvSpPr>
        <p:spPr>
          <a:xfrm>
            <a:off x="4147454" y="6019798"/>
            <a:ext cx="751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latin typeface="Garamond" panose="02020404030301010803" pitchFamily="18" charset="0"/>
              </a:rPr>
              <a:t>Réunion de rentrée (M2, « Sociologie Contemporaine ») </a:t>
            </a:r>
          </a:p>
          <a:p>
            <a:pPr algn="ctr"/>
            <a:r>
              <a:rPr lang="fr-FR" sz="2400" b="1" dirty="0" smtClean="0">
                <a:latin typeface="Garamond" panose="02020404030301010803" pitchFamily="18" charset="0"/>
              </a:rPr>
              <a:t>7 septembre 2023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460296" y="6074227"/>
            <a:ext cx="8579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9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7" name="ZoneTexte 6"/>
          <p:cNvSpPr txBox="1"/>
          <p:nvPr/>
        </p:nvSpPr>
        <p:spPr>
          <a:xfrm>
            <a:off x="119746" y="-51372"/>
            <a:ext cx="4990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Programme &amp; Choix à faire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49691" y="3434834"/>
            <a:ext cx="88825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Garamond" panose="02020404030301010803" pitchFamily="18" charset="0"/>
              </a:rPr>
              <a:t>obligatoire</a:t>
            </a:r>
            <a:endParaRPr lang="en-US" sz="1200" b="1" dirty="0">
              <a:latin typeface="Garamond" panose="020204040303010108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377641" y="5062251"/>
            <a:ext cx="7613253" cy="1695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fr-FR" sz="3200" b="1" dirty="0" smtClean="0">
                <a:latin typeface="Garamond" panose="02020404030301010803" pitchFamily="18" charset="0"/>
              </a:rPr>
              <a:t>→ Mémoire de recherche</a:t>
            </a:r>
          </a:p>
          <a:p>
            <a:pPr algn="r">
              <a:lnSpc>
                <a:spcPts val="2500"/>
              </a:lnSpc>
            </a:pPr>
            <a:r>
              <a:rPr lang="fr-FR" b="1" dirty="0" smtClean="0">
                <a:latin typeface="Garamond" panose="02020404030301010803" pitchFamily="18" charset="0"/>
              </a:rPr>
              <a:t>Choix du directeur</a:t>
            </a:r>
          </a:p>
          <a:p>
            <a:pPr algn="r">
              <a:lnSpc>
                <a:spcPts val="2500"/>
              </a:lnSpc>
            </a:pPr>
            <a:r>
              <a:rPr lang="fr-FR" b="1" dirty="0" smtClean="0">
                <a:latin typeface="Garamond" panose="02020404030301010803" pitchFamily="18" charset="0"/>
              </a:rPr>
              <a:t>Séminaire d’accompagnement (SC, CJ &amp; GB)</a:t>
            </a:r>
          </a:p>
          <a:p>
            <a:pPr algn="r">
              <a:lnSpc>
                <a:spcPts val="2500"/>
              </a:lnSpc>
            </a:pPr>
            <a:r>
              <a:rPr lang="fr-FR" b="1" dirty="0" smtClean="0">
                <a:latin typeface="Garamond" panose="02020404030301010803" pitchFamily="18" charset="0"/>
              </a:rPr>
              <a:t>Interactions régulières avec le directeur !</a:t>
            </a:r>
          </a:p>
          <a:p>
            <a:pPr marL="514350" indent="-514350" algn="r">
              <a:lnSpc>
                <a:spcPts val="2500"/>
              </a:lnSpc>
              <a:buAutoNum type="arabicPeriod"/>
            </a:pPr>
            <a:r>
              <a:rPr lang="fr-FR" sz="1600" b="1" dirty="0" smtClean="0">
                <a:latin typeface="Garamond" panose="02020404030301010803" pitchFamily="18" charset="0"/>
              </a:rPr>
              <a:t>Rendu S1 + Rendu S2 &amp; Soutenance avec directeur + 1 un autre collègue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2" y="571609"/>
            <a:ext cx="6858000" cy="40801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661" y="578068"/>
            <a:ext cx="5212080" cy="379203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244660" y="83438"/>
            <a:ext cx="156626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Garamond" panose="02020404030301010803" pitchFamily="18" charset="0"/>
              </a:rPr>
              <a:t>Semestre 1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404965" y="113288"/>
            <a:ext cx="40144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Garamond" panose="02020404030301010803" pitchFamily="18" charset="0"/>
              </a:rPr>
              <a:t>Semestre 2 –</a:t>
            </a:r>
            <a:r>
              <a:rPr lang="fr-FR" sz="2000" b="1" dirty="0" smtClean="0">
                <a:latin typeface="Garamond" panose="02020404030301010803" pitchFamily="18" charset="0"/>
              </a:rPr>
              <a:t>horaires à confirmer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9592" y="1741700"/>
            <a:ext cx="2701888" cy="3903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981008" y="4005705"/>
            <a:ext cx="2701888" cy="3903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endParaRPr lang="en-US" sz="1600" b="1" dirty="0">
              <a:latin typeface="Garamond" panose="02020404030301010803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771480" y="2132063"/>
            <a:ext cx="1606162" cy="293018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9691726" y="4396068"/>
            <a:ext cx="1" cy="66618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7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12" name="ZoneTexte 11"/>
          <p:cNvSpPr txBox="1"/>
          <p:nvPr/>
        </p:nvSpPr>
        <p:spPr>
          <a:xfrm>
            <a:off x="97974" y="-59096"/>
            <a:ext cx="3229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Examens et Jurys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2654" y="444813"/>
            <a:ext cx="55280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1. Mémoire 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latin typeface="Garamond" panose="02020404030301010803" pitchFamily="18" charset="0"/>
              </a:rPr>
              <a:t>1a. Rapport intermédiaire ~mi-janvier (</a:t>
            </a:r>
            <a:r>
              <a:rPr lang="fr-FR" b="1" dirty="0" smtClean="0">
                <a:latin typeface="Garamond" panose="02020404030301010803" pitchFamily="18" charset="0"/>
              </a:rPr>
              <a:t>jury 7 février</a:t>
            </a:r>
            <a:r>
              <a:rPr lang="fr-FR" dirty="0" smtClean="0">
                <a:latin typeface="Garamond" panose="02020404030301010803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latin typeface="Garamond" panose="02020404030301010803" pitchFamily="18" charset="0"/>
              </a:rPr>
              <a:t>1b. Mémoire finale </a:t>
            </a:r>
            <a:r>
              <a:rPr lang="fr-FR" dirty="0">
                <a:latin typeface="Garamond" panose="02020404030301010803" pitchFamily="18" charset="0"/>
              </a:rPr>
              <a:t>~ </a:t>
            </a:r>
            <a:r>
              <a:rPr lang="fr-FR" dirty="0" smtClean="0">
                <a:latin typeface="Garamond" panose="02020404030301010803" pitchFamily="18" charset="0"/>
              </a:rPr>
              <a:t> mai – juin (</a:t>
            </a:r>
            <a:r>
              <a:rPr lang="fr-FR" b="1" dirty="0" smtClean="0">
                <a:latin typeface="Garamond" panose="02020404030301010803" pitchFamily="18" charset="0"/>
              </a:rPr>
              <a:t>jurys</a:t>
            </a:r>
            <a:r>
              <a:rPr lang="fr-FR" dirty="0" smtClean="0">
                <a:latin typeface="Garamond" panose="02020404030301010803" pitchFamily="18" charset="0"/>
              </a:rPr>
              <a:t> : </a:t>
            </a:r>
            <a:r>
              <a:rPr lang="fr-FR" b="1" dirty="0" smtClean="0">
                <a:latin typeface="Garamond" panose="02020404030301010803" pitchFamily="18" charset="0"/>
              </a:rPr>
              <a:t>9 juin</a:t>
            </a:r>
            <a:r>
              <a:rPr lang="fr-FR" dirty="0" smtClean="0">
                <a:latin typeface="Garamond" panose="02020404030301010803" pitchFamily="18" charset="0"/>
              </a:rPr>
              <a:t> / 4 juillet / 27 septembre)</a:t>
            </a:r>
          </a:p>
          <a:p>
            <a:pPr>
              <a:spcAft>
                <a:spcPts val="60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2. Projet de thèse</a:t>
            </a:r>
          </a:p>
          <a:p>
            <a:r>
              <a:rPr lang="fr-FR" dirty="0" smtClean="0">
                <a:latin typeface="Garamond" panose="02020404030301010803" pitchFamily="18" charset="0"/>
              </a:rPr>
              <a:t>ED 433 (Concepts et Langages)</a:t>
            </a:r>
          </a:p>
          <a:p>
            <a:r>
              <a:rPr lang="fr-FR" dirty="0" smtClean="0">
                <a:latin typeface="Garamond" panose="02020404030301010803" pitchFamily="18" charset="0"/>
              </a:rPr>
              <a:t>5 composantes : philosophie / sciences </a:t>
            </a:r>
            <a:r>
              <a:rPr lang="fr-FR" dirty="0">
                <a:latin typeface="Garamond" panose="02020404030301010803" pitchFamily="18" charset="0"/>
              </a:rPr>
              <a:t>du </a:t>
            </a:r>
            <a:r>
              <a:rPr lang="fr-FR" dirty="0" smtClean="0">
                <a:latin typeface="Garamond" panose="02020404030301010803" pitchFamily="18" charset="0"/>
              </a:rPr>
              <a:t>langage / musicologie  / sciences </a:t>
            </a:r>
            <a:r>
              <a:rPr lang="fr-FR" dirty="0">
                <a:latin typeface="Garamond" panose="02020404030301010803" pitchFamily="18" charset="0"/>
              </a:rPr>
              <a:t>de l’information et de la </a:t>
            </a:r>
            <a:r>
              <a:rPr lang="fr-FR" dirty="0" smtClean="0">
                <a:latin typeface="Garamond" panose="02020404030301010803" pitchFamily="18" charset="0"/>
              </a:rPr>
              <a:t>communication / sociologie</a:t>
            </a:r>
          </a:p>
          <a:p>
            <a:r>
              <a:rPr lang="fr-FR" dirty="0" smtClean="0">
                <a:latin typeface="Garamond" panose="02020404030301010803" pitchFamily="18" charset="0"/>
              </a:rPr>
              <a:t>Sociologie : 1 ou 2 CD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latin typeface="Garamond" panose="02020404030301010803" pitchFamily="18" charset="0"/>
              </a:rPr>
              <a:t>Contrats flottants (Toute composante réunie) : 1 ou 2</a:t>
            </a:r>
          </a:p>
          <a:p>
            <a:pPr>
              <a:spcAft>
                <a:spcPts val="600"/>
              </a:spcAft>
            </a:pPr>
            <a:r>
              <a:rPr lang="fr-FR" sz="2400" b="1" dirty="0" smtClean="0">
                <a:latin typeface="Garamond" panose="02020404030301010803" pitchFamily="18" charset="0"/>
              </a:rPr>
              <a:t>2023 </a:t>
            </a:r>
            <a:r>
              <a:rPr lang="fr-FR" sz="2400" dirty="0" smtClean="0">
                <a:latin typeface="Garamond" panose="02020404030301010803" pitchFamily="18" charset="0"/>
              </a:rPr>
              <a:t>(2024??)</a:t>
            </a:r>
          </a:p>
          <a:p>
            <a:r>
              <a:rPr lang="fr-FR" dirty="0" smtClean="0">
                <a:latin typeface="Garamond" panose="02020404030301010803" pitchFamily="18" charset="0"/>
              </a:rPr>
              <a:t>Dépôt </a:t>
            </a:r>
            <a:r>
              <a:rPr lang="fr-FR" dirty="0">
                <a:latin typeface="Garamond" panose="02020404030301010803" pitchFamily="18" charset="0"/>
              </a:rPr>
              <a:t>des candidatures : </a:t>
            </a:r>
            <a:r>
              <a:rPr lang="fr-FR" b="1" dirty="0" smtClean="0">
                <a:latin typeface="Garamond" panose="02020404030301010803" pitchFamily="18" charset="0"/>
              </a:rPr>
              <a:t>17 avril 2023</a:t>
            </a:r>
            <a:endParaRPr lang="fr-FR" dirty="0">
              <a:latin typeface="Garamond" panose="02020404030301010803" pitchFamily="18" charset="0"/>
            </a:endParaRPr>
          </a:p>
          <a:p>
            <a:r>
              <a:rPr lang="fr-FR" dirty="0" smtClean="0">
                <a:latin typeface="Garamond" panose="02020404030301010803" pitchFamily="18" charset="0"/>
              </a:rPr>
              <a:t>Soutenance de mémoire :</a:t>
            </a:r>
            <a:r>
              <a:rPr lang="fr-FR" dirty="0">
                <a:latin typeface="Garamond" panose="02020404030301010803" pitchFamily="18" charset="0"/>
              </a:rPr>
              <a:t> </a:t>
            </a:r>
            <a:r>
              <a:rPr lang="fr-FR" b="1" dirty="0" smtClean="0">
                <a:latin typeface="Garamond" panose="02020404030301010803" pitchFamily="18" charset="0"/>
              </a:rPr>
              <a:t>avant le jury de sociologie</a:t>
            </a:r>
            <a:endParaRPr lang="fr-FR" dirty="0">
              <a:latin typeface="Garamond" panose="02020404030301010803" pitchFamily="18" charset="0"/>
            </a:endParaRPr>
          </a:p>
          <a:p>
            <a:r>
              <a:rPr lang="fr-FR" dirty="0" smtClean="0">
                <a:latin typeface="Garamond" panose="02020404030301010803" pitchFamily="18" charset="0"/>
              </a:rPr>
              <a:t>Jury sociologie </a:t>
            </a:r>
            <a:r>
              <a:rPr lang="fr-FR" b="1" dirty="0" smtClean="0">
                <a:latin typeface="Garamond" panose="02020404030301010803" pitchFamily="18" charset="0"/>
              </a:rPr>
              <a:t>16 mai 2023</a:t>
            </a:r>
          </a:p>
          <a:p>
            <a:r>
              <a:rPr lang="fr-FR" dirty="0" smtClean="0">
                <a:latin typeface="Garamond" panose="02020404030301010803" pitchFamily="18" charset="0"/>
              </a:rPr>
              <a:t>Jury ED </a:t>
            </a:r>
            <a:r>
              <a:rPr lang="fr-FR" b="1" dirty="0" smtClean="0">
                <a:latin typeface="Garamond" panose="02020404030301010803" pitchFamily="18" charset="0"/>
              </a:rPr>
              <a:t>22 Mai 2023</a:t>
            </a:r>
          </a:p>
          <a:p>
            <a:endParaRPr lang="fr-FR" dirty="0" smtClean="0">
              <a:latin typeface="Garamond" panose="02020404030301010803" pitchFamily="18" charset="0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412209"/>
              </p:ext>
            </p:extLst>
          </p:nvPr>
        </p:nvGraphicFramePr>
        <p:xfrm>
          <a:off x="5488440" y="396911"/>
          <a:ext cx="11257731" cy="795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Acrobat Document" r:id="rId5" imgW="8019742" imgH="5666952" progId="AcroExch.Document.7">
                  <p:embed/>
                </p:oleObj>
              </mc:Choice>
              <mc:Fallback>
                <p:oleObj name="Acrobat Document" r:id="rId5" imgW="8019742" imgH="566695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8440" y="396911"/>
                        <a:ext cx="11257731" cy="7955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6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6" name="ZoneTexte 5"/>
          <p:cNvSpPr txBox="1"/>
          <p:nvPr/>
        </p:nvSpPr>
        <p:spPr>
          <a:xfrm>
            <a:off x="258230" y="319194"/>
            <a:ext cx="7048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1. Brochures et EDT sont accessibles…</a:t>
            </a:r>
            <a:endParaRPr lang="fr-FR" sz="3200" b="1" dirty="0" smtClean="0">
              <a:latin typeface="Garamond" panose="020204040303010108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5097" y="1131086"/>
            <a:ext cx="11613823" cy="242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400" b="1" dirty="0" smtClean="0">
                <a:latin typeface="Garamond" panose="02020404030301010803" pitchFamily="18" charset="0"/>
              </a:rPr>
              <a:t>Si déjà </a:t>
            </a:r>
            <a:r>
              <a:rPr lang="en-US" sz="3400" b="1" dirty="0" err="1" smtClean="0">
                <a:latin typeface="Garamond" panose="02020404030301010803" pitchFamily="18" charset="0"/>
              </a:rPr>
              <a:t>inscrit.e</a:t>
            </a:r>
            <a:r>
              <a:rPr lang="en-US" sz="3400" b="1" dirty="0" smtClean="0">
                <a:latin typeface="Garamond" panose="02020404030301010803" pitchFamily="18" charset="0"/>
              </a:rPr>
              <a:t> ( → ENT)</a:t>
            </a:r>
            <a:endParaRPr lang="en-US" sz="2000" dirty="0" smtClean="0"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</a:pPr>
            <a:endParaRPr 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https</a:t>
            </a: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://</a:t>
            </a: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ent.sorbonne-universite.fr/lettres-etudiants/fr/mon-ufr/sociologie-et-informatique-pour-les-sciences-humaines/actualites.html</a:t>
            </a:r>
          </a:p>
          <a:p>
            <a:pPr>
              <a:lnSpc>
                <a:spcPts val="2000"/>
              </a:lnSpc>
            </a:pPr>
            <a:endParaRPr lang="fr-FR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</a:pPr>
            <a:r>
              <a:rPr lang="fr-FR" sz="3400" b="1" dirty="0" smtClean="0">
                <a:latin typeface="Garamond" panose="02020404030301010803" pitchFamily="18" charset="0"/>
              </a:rPr>
              <a:t>Autrement ( </a:t>
            </a:r>
            <a:r>
              <a:rPr lang="en-US" sz="3400" b="1" dirty="0" smtClean="0">
                <a:latin typeface="Garamond" panose="02020404030301010803" pitchFamily="18" charset="0"/>
              </a:rPr>
              <a:t>→ </a:t>
            </a:r>
            <a:r>
              <a:rPr lang="fr-FR" sz="3400" b="1" dirty="0" smtClean="0">
                <a:latin typeface="Garamond" panose="02020404030301010803" pitchFamily="18" charset="0"/>
              </a:rPr>
              <a:t>Moodle)</a:t>
            </a:r>
          </a:p>
          <a:p>
            <a:pPr>
              <a:lnSpc>
                <a:spcPts val="2000"/>
              </a:lnSpc>
            </a:pPr>
            <a:endParaRPr lang="fr-FR" sz="2000" b="1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https</a:t>
            </a:r>
            <a:r>
              <a:rPr lang="en-US" sz="2400" b="1" dirty="0">
                <a:solidFill>
                  <a:srgbClr val="0070C0"/>
                </a:solidFill>
                <a:latin typeface="Garamond" panose="02020404030301010803" pitchFamily="18" charset="0"/>
              </a:rPr>
              <a:t>://moodle-lettres.sorbonne-universite.fr/moodle-2023/mod/folder/view.php?id=11207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097" y="3706138"/>
            <a:ext cx="10624008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fr-FR" sz="2400" b="1" dirty="0">
                <a:latin typeface="Garamond" panose="02020404030301010803" pitchFamily="18" charset="0"/>
              </a:rPr>
              <a:t>2.</a:t>
            </a:r>
            <a:r>
              <a:rPr lang="fr-FR" sz="3200" b="1" dirty="0">
                <a:latin typeface="Garamond" panose="02020404030301010803" pitchFamily="18" charset="0"/>
              </a:rPr>
              <a:t> Inscription pédagogiques</a:t>
            </a:r>
            <a:r>
              <a:rPr lang="fr-FR" sz="2400" b="1" dirty="0">
                <a:latin typeface="Garamond" panose="02020404030301010803" pitchFamily="18" charset="0"/>
              </a:rPr>
              <a:t> </a:t>
            </a:r>
            <a:r>
              <a:rPr lang="fr-FR" sz="2400" dirty="0">
                <a:latin typeface="Garamond" panose="02020404030301010803" pitchFamily="18" charset="0"/>
              </a:rPr>
              <a:t>: du 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14 septembre</a:t>
            </a:r>
            <a:r>
              <a:rPr lang="fr-FR" sz="2400" dirty="0">
                <a:latin typeface="Garamond" panose="02020404030301010803" pitchFamily="18" charset="0"/>
              </a:rPr>
              <a:t> 10h au </a:t>
            </a:r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13 </a:t>
            </a:r>
            <a:r>
              <a:rPr lang="fr-FR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octobre</a:t>
            </a:r>
            <a:r>
              <a:rPr lang="fr-FR" sz="2400" dirty="0" smtClean="0">
                <a:latin typeface="Garamond" panose="02020404030301010803" pitchFamily="18" charset="0"/>
              </a:rPr>
              <a:t>12h.</a:t>
            </a: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fr-FR" sz="2400" dirty="0" smtClean="0">
                <a:latin typeface="Garamond" panose="02020404030301010803" pitchFamily="18" charset="0"/>
              </a:rPr>
              <a:t>IPWEB </a:t>
            </a:r>
            <a:r>
              <a:rPr lang="fr-FR" sz="2400" dirty="0">
                <a:latin typeface="Garamond" panose="02020404030301010803" pitchFamily="18" charset="0"/>
              </a:rPr>
              <a:t>: </a:t>
            </a:r>
            <a:r>
              <a:rPr lang="en-US" sz="2400" b="1" dirty="0">
                <a:latin typeface="Garamond" panose="02020404030301010803" pitchFamily="18" charset="0"/>
                <a:hlinkClick r:id="rId4"/>
              </a:rPr>
              <a:t>https://ipweb.sorbonne-universite.fr/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40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2" name="ZoneTexte 1"/>
          <p:cNvSpPr txBox="1"/>
          <p:nvPr/>
        </p:nvSpPr>
        <p:spPr>
          <a:xfrm>
            <a:off x="171251" y="1390677"/>
            <a:ext cx="117456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Garamond" panose="02020404030301010803" pitchFamily="18" charset="0"/>
              </a:rPr>
              <a:t>Responsable du Master</a:t>
            </a:r>
            <a:r>
              <a:rPr lang="fr-FR" sz="2400" dirty="0" smtClean="0">
                <a:latin typeface="Garamond" panose="02020404030301010803" pitchFamily="18" charset="0"/>
              </a:rPr>
              <a:t> </a:t>
            </a:r>
            <a:r>
              <a:rPr lang="fr-FR" sz="2400" b="1" dirty="0" smtClean="0">
                <a:latin typeface="Garamond" panose="02020404030301010803" pitchFamily="18" charset="0"/>
              </a:rPr>
              <a:t>&amp; de</a:t>
            </a:r>
            <a:r>
              <a:rPr lang="fr-FR" sz="2400" dirty="0" smtClean="0">
                <a:latin typeface="Garamond" panose="02020404030301010803" pitchFamily="18" charset="0"/>
              </a:rPr>
              <a:t> l’</a:t>
            </a:r>
            <a:r>
              <a:rPr lang="fr-FR" sz="2400" b="1" dirty="0" smtClean="0">
                <a:latin typeface="Garamond" panose="02020404030301010803" pitchFamily="18" charset="0"/>
              </a:rPr>
              <a:t>école doctorale</a:t>
            </a:r>
            <a:r>
              <a:rPr lang="fr-FR" sz="2400" dirty="0" smtClean="0">
                <a:latin typeface="Garamond" panose="02020404030301010803" pitchFamily="18" charset="0"/>
              </a:rPr>
              <a:t> (sociologie) –Gianluca MANZO </a:t>
            </a:r>
          </a:p>
          <a:p>
            <a:r>
              <a:rPr lang="fr-FR" sz="2400" dirty="0" smtClean="0">
                <a:latin typeface="Garamond" panose="02020404030301010803" pitchFamily="18" charset="0"/>
                <a:hlinkClick r:id="rId4"/>
              </a:rPr>
              <a:t>gianluca.manzo@sorbonne-universite.fr</a:t>
            </a:r>
            <a:endParaRPr lang="fr-FR" sz="2400" dirty="0" smtClean="0">
              <a:latin typeface="Garamond" panose="02020404030301010803" pitchFamily="18" charset="0"/>
            </a:endParaRPr>
          </a:p>
          <a:p>
            <a:endParaRPr lang="fr-FR" sz="2400" dirty="0" smtClean="0">
              <a:latin typeface="Garamond" panose="02020404030301010803" pitchFamily="18" charset="0"/>
            </a:endParaRPr>
          </a:p>
          <a:p>
            <a:r>
              <a:rPr lang="fr-FR" sz="2400" b="1" dirty="0" smtClean="0">
                <a:latin typeface="Garamond" panose="02020404030301010803" pitchFamily="18" charset="0"/>
              </a:rPr>
              <a:t>Responsable adjoint du Master </a:t>
            </a:r>
            <a:r>
              <a:rPr lang="fr-FR" sz="2400" dirty="0" smtClean="0">
                <a:latin typeface="Garamond" panose="02020404030301010803" pitchFamily="18" charset="0"/>
              </a:rPr>
              <a:t>–Sébastien </a:t>
            </a:r>
            <a:r>
              <a:rPr lang="fr-FR" sz="2400" dirty="0" err="1" smtClean="0">
                <a:latin typeface="Garamond" panose="02020404030301010803" pitchFamily="18" charset="0"/>
              </a:rPr>
              <a:t>Mosbah-Natanson</a:t>
            </a:r>
            <a:endParaRPr lang="fr-FR" sz="2400" dirty="0" smtClean="0">
              <a:latin typeface="Garamond" panose="02020404030301010803" pitchFamily="18" charset="0"/>
            </a:endParaRPr>
          </a:p>
          <a:p>
            <a:r>
              <a:rPr lang="fr-FR" sz="2400" dirty="0" smtClean="0">
                <a:latin typeface="Garamond" panose="02020404030301010803" pitchFamily="18" charset="0"/>
                <a:hlinkClick r:id="rId5"/>
              </a:rPr>
              <a:t>sebastien.mosbah_natanson@sorbonne-universite.fr</a:t>
            </a:r>
            <a:endParaRPr lang="fr-FR" sz="2400" dirty="0">
              <a:latin typeface="Garamond" panose="02020404030301010803" pitchFamily="18" charset="0"/>
            </a:endParaRPr>
          </a:p>
          <a:p>
            <a:endParaRPr lang="fr-FR" sz="2400" dirty="0" smtClean="0">
              <a:latin typeface="Garamond" panose="02020404030301010803" pitchFamily="18" charset="0"/>
            </a:endParaRPr>
          </a:p>
          <a:p>
            <a:r>
              <a:rPr lang="fr-FR" sz="2400" b="1" dirty="0" smtClean="0">
                <a:latin typeface="Garamond" panose="02020404030301010803" pitchFamily="18" charset="0"/>
              </a:rPr>
              <a:t>Responsable administrative </a:t>
            </a:r>
            <a:r>
              <a:rPr lang="fr-FR" sz="2400" dirty="0" smtClean="0">
                <a:latin typeface="Garamond" panose="02020404030301010803" pitchFamily="18" charset="0"/>
              </a:rPr>
              <a:t>–</a:t>
            </a:r>
            <a:r>
              <a:rPr lang="fr-FR" sz="2400" dirty="0" err="1" smtClean="0">
                <a:latin typeface="Garamond" panose="02020404030301010803" pitchFamily="18" charset="0"/>
              </a:rPr>
              <a:t>Shehrazed</a:t>
            </a:r>
            <a:r>
              <a:rPr lang="fr-FR" sz="2400" dirty="0" smtClean="0">
                <a:latin typeface="Garamond" panose="02020404030301010803" pitchFamily="18" charset="0"/>
              </a:rPr>
              <a:t> Lakaf</a:t>
            </a:r>
          </a:p>
          <a:p>
            <a:r>
              <a:rPr lang="fr-FR" sz="2400" u="sng" dirty="0" smtClean="0">
                <a:latin typeface="Garamond" panose="02020404030301010803" pitchFamily="18" charset="0"/>
                <a:hlinkClick r:id="rId6"/>
              </a:rPr>
              <a:t>lettres-Sociologie-Informatique-secretariat@sorbonne-universite.fr</a:t>
            </a:r>
            <a:endParaRPr 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8860" y="3058"/>
            <a:ext cx="3330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Vos interlocuteurs</a:t>
            </a:r>
          </a:p>
        </p:txBody>
      </p:sp>
    </p:spTree>
    <p:extLst>
      <p:ext uri="{BB962C8B-B14F-4D97-AF65-F5344CB8AC3E}">
        <p14:creationId xmlns:p14="http://schemas.microsoft.com/office/powerpoint/2010/main" val="16708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2" name="ZoneTexte 1"/>
          <p:cNvSpPr txBox="1"/>
          <p:nvPr/>
        </p:nvSpPr>
        <p:spPr>
          <a:xfrm>
            <a:off x="261258" y="1849174"/>
            <a:ext cx="120602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2. Université très réputée</a:t>
            </a:r>
          </a:p>
          <a:p>
            <a:r>
              <a:rPr lang="en-US" sz="2400" b="1" dirty="0" smtClean="0">
                <a:latin typeface="Garamond" panose="02020404030301010803" pitchFamily="18" charset="0"/>
              </a:rPr>
              <a:t>QS </a:t>
            </a:r>
            <a:r>
              <a:rPr lang="en-US" sz="2000" dirty="0">
                <a:latin typeface="Garamond" panose="02020404030301010803" pitchFamily="18" charset="0"/>
              </a:rPr>
              <a:t>(</a:t>
            </a:r>
            <a:r>
              <a:rPr lang="en-US" sz="2000" dirty="0" err="1">
                <a:latin typeface="Garamond" panose="02020404030301010803" pitchFamily="18" charset="0"/>
              </a:rPr>
              <a:t>Quacquarelli</a:t>
            </a:r>
            <a:r>
              <a:rPr lang="en-US" sz="2000" dirty="0">
                <a:latin typeface="Garamond" panose="02020404030301010803" pitchFamily="18" charset="0"/>
              </a:rPr>
              <a:t> Symonds)</a:t>
            </a:r>
            <a:r>
              <a:rPr lang="en-US" sz="2400" b="1" dirty="0" smtClean="0">
                <a:latin typeface="Garamond" panose="02020404030301010803" pitchFamily="18" charset="0"/>
              </a:rPr>
              <a:t> </a:t>
            </a:r>
            <a:r>
              <a:rPr lang="en-US" sz="2400" b="1" dirty="0">
                <a:latin typeface="Garamond" panose="02020404030301010803" pitchFamily="18" charset="0"/>
              </a:rPr>
              <a:t>World University Rankings </a:t>
            </a:r>
            <a:r>
              <a:rPr lang="en-US" sz="2400" b="1" dirty="0" smtClean="0">
                <a:latin typeface="Garamond" panose="02020404030301010803" pitchFamily="18" charset="0"/>
              </a:rPr>
              <a:t>2024</a:t>
            </a:r>
            <a:endParaRPr lang="fr-FR" sz="2400" dirty="0" smtClean="0">
              <a:latin typeface="Garamond" panose="02020404030301010803" pitchFamily="18" charset="0"/>
            </a:endParaRPr>
          </a:p>
          <a:p>
            <a:r>
              <a:rPr lang="fr-FR" sz="2800" dirty="0" smtClean="0">
                <a:latin typeface="Garamond" panose="02020404030301010803" pitchFamily="18" charset="0"/>
              </a:rPr>
              <a:t>Toute discipline confondue –</a:t>
            </a:r>
            <a:r>
              <a:rPr lang="fr-FR" sz="2800" b="1" dirty="0" smtClean="0">
                <a:latin typeface="Garamond" panose="02020404030301010803" pitchFamily="18" charset="0"/>
              </a:rPr>
              <a:t>59 </a:t>
            </a:r>
            <a:r>
              <a:rPr lang="fr-FR" sz="2800" dirty="0" smtClean="0">
                <a:latin typeface="Garamond" panose="02020404030301010803" pitchFamily="18" charset="0"/>
              </a:rPr>
              <a:t>(monde</a:t>
            </a:r>
            <a:r>
              <a:rPr lang="fr-FR" sz="2800" dirty="0">
                <a:latin typeface="Garamond" panose="02020404030301010803" pitchFamily="18" charset="0"/>
              </a:rPr>
              <a:t>)</a:t>
            </a:r>
            <a:r>
              <a:rPr lang="fr-FR" sz="2800" b="1" dirty="0">
                <a:latin typeface="Garamond" panose="02020404030301010803" pitchFamily="18" charset="0"/>
              </a:rPr>
              <a:t> 18 </a:t>
            </a:r>
            <a:r>
              <a:rPr lang="fr-FR" sz="2800" dirty="0">
                <a:latin typeface="Garamond" panose="02020404030301010803" pitchFamily="18" charset="0"/>
              </a:rPr>
              <a:t>(Europe)</a:t>
            </a:r>
            <a:r>
              <a:rPr lang="fr-FR" sz="2800" b="1" dirty="0">
                <a:latin typeface="Garamond" panose="02020404030301010803" pitchFamily="18" charset="0"/>
              </a:rPr>
              <a:t> </a:t>
            </a:r>
            <a:r>
              <a:rPr lang="fr-FR" sz="2800" b="1" dirty="0" smtClean="0">
                <a:latin typeface="Garamond" panose="02020404030301010803" pitchFamily="18" charset="0"/>
              </a:rPr>
              <a:t>3 </a:t>
            </a:r>
            <a:r>
              <a:rPr lang="fr-FR" sz="2800" dirty="0">
                <a:latin typeface="Garamond" panose="02020404030301010803" pitchFamily="18" charset="0"/>
              </a:rPr>
              <a:t>(</a:t>
            </a:r>
            <a:r>
              <a:rPr lang="fr-FR" sz="2800" dirty="0" smtClean="0">
                <a:latin typeface="Garamond" panose="02020404030301010803" pitchFamily="18" charset="0"/>
              </a:rPr>
              <a:t>France –</a:t>
            </a:r>
            <a:r>
              <a:rPr lang="fr-FR" sz="1200" dirty="0" smtClean="0">
                <a:latin typeface="Garamond" panose="02020404030301010803" pitchFamily="18" charset="0"/>
              </a:rPr>
              <a:t>PSL / Institut Polytechnique de Paris</a:t>
            </a:r>
            <a:r>
              <a:rPr lang="fr-FR" sz="2800" dirty="0" smtClean="0">
                <a:latin typeface="Garamond" panose="02020404030301010803" pitchFamily="18" charset="0"/>
              </a:rPr>
              <a:t>)</a:t>
            </a:r>
            <a:r>
              <a:rPr lang="fr-FR" sz="2800" b="1" dirty="0" smtClean="0">
                <a:latin typeface="Garamond" panose="02020404030301010803" pitchFamily="18" charset="0"/>
              </a:rPr>
              <a:t> 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r>
              <a:rPr lang="fr-FR" sz="1400" dirty="0">
                <a:latin typeface="Garamond" panose="02020404030301010803" pitchFamily="18" charset="0"/>
              </a:rPr>
              <a:t>Https://www.topuniversities.com/university-rankings/world-university-rankings/2024</a:t>
            </a:r>
            <a:endParaRPr lang="fr-FR" sz="1400" b="1" dirty="0" smtClean="0">
              <a:latin typeface="Garamond" panose="02020404030301010803" pitchFamily="18" charset="0"/>
            </a:endParaRPr>
          </a:p>
          <a:p>
            <a:r>
              <a:rPr lang="fr-FR" sz="2800" dirty="0" smtClean="0">
                <a:latin typeface="Garamond" panose="02020404030301010803" pitchFamily="18" charset="0"/>
              </a:rPr>
              <a:t>Sociologie</a:t>
            </a:r>
            <a:r>
              <a:rPr lang="fr-FR" sz="2800" b="1" dirty="0" smtClean="0">
                <a:latin typeface="Garamond" panose="02020404030301010803" pitchFamily="18" charset="0"/>
              </a:rPr>
              <a:t> –81 </a:t>
            </a:r>
            <a:r>
              <a:rPr lang="fr-FR" sz="2800" dirty="0">
                <a:latin typeface="Garamond" panose="02020404030301010803" pitchFamily="18" charset="0"/>
              </a:rPr>
              <a:t>(monde</a:t>
            </a:r>
            <a:r>
              <a:rPr lang="fr-FR" sz="2800" dirty="0" smtClean="0">
                <a:latin typeface="Garamond" panose="02020404030301010803" pitchFamily="18" charset="0"/>
              </a:rPr>
              <a:t>)</a:t>
            </a:r>
            <a:r>
              <a:rPr lang="fr-FR" sz="2800" b="1" dirty="0" smtClean="0">
                <a:latin typeface="Garamond" panose="02020404030301010803" pitchFamily="18" charset="0"/>
              </a:rPr>
              <a:t> 30 </a:t>
            </a:r>
            <a:r>
              <a:rPr lang="fr-FR" sz="2800" dirty="0">
                <a:latin typeface="Garamond" panose="02020404030301010803" pitchFamily="18" charset="0"/>
              </a:rPr>
              <a:t>(Europe</a:t>
            </a:r>
            <a:r>
              <a:rPr lang="fr-FR" sz="2800" dirty="0" smtClean="0">
                <a:latin typeface="Garamond" panose="02020404030301010803" pitchFamily="18" charset="0"/>
              </a:rPr>
              <a:t>)</a:t>
            </a:r>
            <a:r>
              <a:rPr lang="fr-FR" sz="2800" b="1" dirty="0" smtClean="0">
                <a:latin typeface="Garamond" panose="02020404030301010803" pitchFamily="18" charset="0"/>
              </a:rPr>
              <a:t> </a:t>
            </a:r>
            <a:r>
              <a:rPr lang="fr-FR" sz="2800" b="1" dirty="0">
                <a:latin typeface="Garamond" panose="02020404030301010803" pitchFamily="18" charset="0"/>
              </a:rPr>
              <a:t>3 </a:t>
            </a:r>
            <a:r>
              <a:rPr lang="fr-FR" sz="2800" dirty="0">
                <a:latin typeface="Garamond" panose="02020404030301010803" pitchFamily="18" charset="0"/>
              </a:rPr>
              <a:t>(</a:t>
            </a:r>
            <a:r>
              <a:rPr lang="fr-FR" sz="2800" dirty="0" smtClean="0">
                <a:latin typeface="Garamond" panose="02020404030301010803" pitchFamily="18" charset="0"/>
              </a:rPr>
              <a:t>France </a:t>
            </a:r>
            <a:r>
              <a:rPr lang="fr-FR" sz="1400" dirty="0" smtClean="0">
                <a:latin typeface="Garamond" panose="02020404030301010803" pitchFamily="18" charset="0"/>
              </a:rPr>
              <a:t>– Science Po &amp; EHESS</a:t>
            </a:r>
            <a:r>
              <a:rPr lang="fr-FR" sz="2800" dirty="0" smtClean="0">
                <a:latin typeface="Garamond" panose="02020404030301010803" pitchFamily="18" charset="0"/>
              </a:rPr>
              <a:t>)</a:t>
            </a:r>
            <a:endParaRPr lang="en-US" sz="2800" dirty="0" smtClean="0">
              <a:latin typeface="Garamond" panose="02020404030301010803" pitchFamily="18" charset="0"/>
            </a:endParaRPr>
          </a:p>
          <a:p>
            <a:r>
              <a:rPr lang="en-US" sz="1400" dirty="0" smtClean="0">
                <a:latin typeface="Garamond" panose="02020404030301010803" pitchFamily="18" charset="0"/>
              </a:rPr>
              <a:t>https://www.topuniversities.com/university-rankings/world-university-rankings/2023</a:t>
            </a:r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0371" y="429811"/>
            <a:ext cx="78309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1. Formation sélective</a:t>
            </a:r>
          </a:p>
          <a:p>
            <a:r>
              <a:rPr lang="fr-FR" sz="2800" b="1" dirty="0" smtClean="0">
                <a:latin typeface="Garamond" panose="02020404030301010803" pitchFamily="18" charset="0"/>
              </a:rPr>
              <a:t>SC : 399 </a:t>
            </a:r>
            <a:r>
              <a:rPr lang="fr-FR" sz="2800" dirty="0">
                <a:latin typeface="Garamond" panose="02020404030301010803" pitchFamily="18" charset="0"/>
              </a:rPr>
              <a:t>(</a:t>
            </a:r>
            <a:r>
              <a:rPr lang="fr-FR" sz="2800" dirty="0" err="1" smtClean="0">
                <a:latin typeface="Garamond" panose="02020404030301010803" pitchFamily="18" charset="0"/>
              </a:rPr>
              <a:t>MonMaster</a:t>
            </a:r>
            <a:r>
              <a:rPr lang="fr-FR" sz="2800" dirty="0" smtClean="0">
                <a:latin typeface="Garamond" panose="02020404030301010803" pitchFamily="18" charset="0"/>
              </a:rPr>
              <a:t>)</a:t>
            </a:r>
            <a:r>
              <a:rPr lang="fr-FR" sz="2800" b="1" dirty="0" smtClean="0">
                <a:latin typeface="Garamond" panose="02020404030301010803" pitchFamily="18" charset="0"/>
              </a:rPr>
              <a:t> 19 </a:t>
            </a:r>
            <a:r>
              <a:rPr lang="fr-FR" sz="2800" dirty="0" smtClean="0">
                <a:latin typeface="Garamond" panose="02020404030301010803" pitchFamily="18" charset="0"/>
              </a:rPr>
              <a:t>(E-candidat) → </a:t>
            </a:r>
            <a:r>
              <a:rPr lang="fr-FR" sz="2800" b="1" dirty="0">
                <a:latin typeface="Garamond" panose="02020404030301010803" pitchFamily="18" charset="0"/>
              </a:rPr>
              <a:t>18</a:t>
            </a:r>
            <a:r>
              <a:rPr lang="fr-FR" sz="2800" dirty="0">
                <a:latin typeface="Garamond" panose="02020404030301010803" pitchFamily="18" charset="0"/>
              </a:rPr>
              <a:t> (COL </a:t>
            </a:r>
            <a:r>
              <a:rPr lang="fr-FR" sz="2800" dirty="0" smtClean="0">
                <a:latin typeface="Garamond" panose="02020404030301010803" pitchFamily="18" charset="0"/>
              </a:rPr>
              <a:t>20)</a:t>
            </a:r>
            <a:endParaRPr lang="fr-FR" sz="2800" b="1" dirty="0">
              <a:latin typeface="Garamond" panose="02020404030301010803" pitchFamily="18" charset="0"/>
            </a:endParaRPr>
          </a:p>
          <a:p>
            <a:r>
              <a:rPr lang="fr-FR" sz="2800" b="1" dirty="0" smtClean="0">
                <a:latin typeface="Garamond" panose="02020404030301010803" pitchFamily="18" charset="0"/>
              </a:rPr>
              <a:t>CE</a:t>
            </a:r>
            <a:r>
              <a:rPr lang="fr-FR" sz="2800" b="1" dirty="0">
                <a:latin typeface="Garamond" panose="02020404030301010803" pitchFamily="18" charset="0"/>
              </a:rPr>
              <a:t> </a:t>
            </a:r>
            <a:r>
              <a:rPr lang="fr-FR" sz="2800" b="1" dirty="0" smtClean="0">
                <a:latin typeface="Garamond" panose="02020404030301010803" pitchFamily="18" charset="0"/>
              </a:rPr>
              <a:t>: 299 </a:t>
            </a:r>
            <a:r>
              <a:rPr lang="fr-FR" sz="2800" dirty="0">
                <a:latin typeface="Garamond" panose="02020404030301010803" pitchFamily="18" charset="0"/>
              </a:rPr>
              <a:t>(</a:t>
            </a:r>
            <a:r>
              <a:rPr lang="fr-FR" sz="2800" dirty="0" err="1">
                <a:latin typeface="Garamond" panose="02020404030301010803" pitchFamily="18" charset="0"/>
              </a:rPr>
              <a:t>MonMaster</a:t>
            </a:r>
            <a:r>
              <a:rPr lang="fr-FR" sz="2800" dirty="0" smtClean="0">
                <a:latin typeface="Garamond" panose="02020404030301010803" pitchFamily="18" charset="0"/>
              </a:rPr>
              <a:t>) → </a:t>
            </a:r>
            <a:r>
              <a:rPr lang="fr-FR" sz="2800" b="1" dirty="0" smtClean="0">
                <a:latin typeface="Garamond" panose="02020404030301010803" pitchFamily="18" charset="0"/>
              </a:rPr>
              <a:t>18</a:t>
            </a:r>
            <a:r>
              <a:rPr lang="fr-FR" sz="2800" dirty="0" smtClean="0">
                <a:latin typeface="Garamond" panose="02020404030301010803" pitchFamily="18" charset="0"/>
              </a:rPr>
              <a:t> (COL 18)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2140" y="4005949"/>
            <a:ext cx="64530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3. Equipe d’EC de grande qualité</a:t>
            </a:r>
          </a:p>
          <a:p>
            <a:r>
              <a:rPr lang="fr-FR" sz="2800" b="1" dirty="0" smtClean="0">
                <a:latin typeface="Garamond" panose="02020404030301010803" pitchFamily="18" charset="0"/>
              </a:rPr>
              <a:t>A la pointe de leur domaine de recherche</a:t>
            </a:r>
          </a:p>
          <a:p>
            <a:r>
              <a:rPr lang="fr-FR" sz="2800" b="1" dirty="0" smtClean="0">
                <a:latin typeface="Garamond" panose="02020404030301010803" pitchFamily="18" charset="0"/>
              </a:rPr>
              <a:t>Forte visibilité nationale et internationale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0376" y="-51374"/>
            <a:ext cx="3952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Soyez enthousiastes ! </a:t>
            </a:r>
          </a:p>
        </p:txBody>
      </p:sp>
    </p:spTree>
    <p:extLst>
      <p:ext uri="{BB962C8B-B14F-4D97-AF65-F5344CB8AC3E}">
        <p14:creationId xmlns:p14="http://schemas.microsoft.com/office/powerpoint/2010/main" val="37622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517699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5" name="ZoneTexte 4"/>
          <p:cNvSpPr txBox="1"/>
          <p:nvPr/>
        </p:nvSpPr>
        <p:spPr>
          <a:xfrm>
            <a:off x="76197" y="315685"/>
            <a:ext cx="6923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1. SU</a:t>
            </a:r>
          </a:p>
          <a:p>
            <a:r>
              <a:rPr lang="fr-FR" sz="2800" b="1" dirty="0" smtClean="0">
                <a:latin typeface="Garamond" panose="02020404030301010803" pitchFamily="18" charset="0"/>
              </a:rPr>
              <a:t>→ 3 facultés : </a:t>
            </a:r>
            <a:r>
              <a:rPr lang="fr-FR" b="1" dirty="0" smtClean="0">
                <a:latin typeface="Garamond" panose="02020404030301010803" pitchFamily="18" charset="0"/>
              </a:rPr>
              <a:t>Science SU / Médecine SU /</a:t>
            </a:r>
            <a:r>
              <a:rPr lang="fr-FR" sz="2800" b="1" dirty="0" smtClean="0">
                <a:latin typeface="Garamond" panose="02020404030301010803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Lettres SU</a:t>
            </a:r>
          </a:p>
          <a:p>
            <a:r>
              <a:rPr lang="fr-FR" sz="2400" b="1" dirty="0" smtClean="0">
                <a:latin typeface="Garamond" panose="02020404030301010803" pitchFamily="18" charset="0"/>
              </a:rPr>
              <a:t>→ </a:t>
            </a:r>
            <a:r>
              <a:rPr lang="fr-FR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(Lettres SU)</a:t>
            </a:r>
            <a:r>
              <a:rPr lang="fr-FR" sz="2400" b="1" dirty="0" smtClean="0">
                <a:latin typeface="Garamond" panose="02020404030301010803" pitchFamily="18" charset="0"/>
              </a:rPr>
              <a:t> UFR de Sociologie et d’Informatique pour les Sciences Humaines (SISH)</a:t>
            </a:r>
            <a:endParaRPr lang="fr-FR" sz="2800" b="1" dirty="0" smtClean="0">
              <a:latin typeface="Garamond" panose="02020404030301010803" pitchFamily="18" charset="0"/>
            </a:endParaRPr>
          </a:p>
          <a:p>
            <a:r>
              <a:rPr lang="fr-FR" sz="2800" b="1" dirty="0" smtClean="0">
                <a:latin typeface="Garamond" panose="02020404030301010803" pitchFamily="18" charset="0"/>
              </a:rPr>
              <a:t>→ </a:t>
            </a:r>
            <a:r>
              <a:rPr lang="fr-FR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Département de sociologie</a:t>
            </a:r>
            <a:r>
              <a:rPr lang="fr-FR" sz="2800" b="1" dirty="0" smtClean="0">
                <a:latin typeface="Garamond" panose="02020404030301010803" pitchFamily="18" charset="0"/>
              </a:rPr>
              <a:t> </a:t>
            </a:r>
            <a:endParaRPr lang="fr-FR" sz="2400" b="1" dirty="0" smtClean="0">
              <a:latin typeface="Garamond" panose="02020404030301010803" pitchFamily="18" charset="0"/>
            </a:endParaRPr>
          </a:p>
          <a:p>
            <a:r>
              <a:rPr lang="fr-FR" sz="2800" b="1" dirty="0" smtClean="0">
                <a:latin typeface="Garamond" panose="02020404030301010803" pitchFamily="18" charset="0"/>
              </a:rPr>
              <a:t>→ </a:t>
            </a:r>
            <a:r>
              <a:rPr lang="fr-FR" sz="2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Département </a:t>
            </a:r>
            <a:r>
              <a:rPr lang="fr-FR" sz="2400" b="1" dirty="0">
                <a:solidFill>
                  <a:srgbClr val="0070C0"/>
                </a:solidFill>
                <a:latin typeface="Garamond" panose="02020404030301010803" pitchFamily="18" charset="0"/>
              </a:rPr>
              <a:t>d’Informatique, </a:t>
            </a:r>
            <a:endParaRPr lang="fr-FR" sz="2400" b="1" dirty="0" smtClean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r>
              <a:rPr lang="fr-FR" sz="2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Mathématiques </a:t>
            </a:r>
            <a:r>
              <a:rPr lang="fr-FR" sz="2400" b="1" dirty="0">
                <a:solidFill>
                  <a:srgbClr val="0070C0"/>
                </a:solidFill>
                <a:latin typeface="Garamond" panose="02020404030301010803" pitchFamily="18" charset="0"/>
              </a:rPr>
              <a:t>et de Linguistique </a:t>
            </a:r>
            <a:r>
              <a:rPr lang="fr-FR" sz="2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appliquées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9518" y="503785"/>
            <a:ext cx="5138058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PU</a:t>
            </a:r>
            <a:r>
              <a:rPr lang="en-US" dirty="0" smtClean="0">
                <a:latin typeface="Garamond" panose="02020404030301010803" pitchFamily="18" charset="0"/>
              </a:rPr>
              <a:t> : </a:t>
            </a:r>
            <a:r>
              <a:rPr lang="en-US" dirty="0" err="1" smtClean="0">
                <a:latin typeface="Garamond" panose="02020404030301010803" pitchFamily="18" charset="0"/>
              </a:rPr>
              <a:t>Gérald</a:t>
            </a:r>
            <a:r>
              <a:rPr lang="en-US" dirty="0" smtClean="0">
                <a:latin typeface="Garamond" panose="02020404030301010803" pitchFamily="18" charset="0"/>
              </a:rPr>
              <a:t> BRONNER / Pierre DEMEULENAERE / Gianluca MANZO</a:t>
            </a:r>
          </a:p>
          <a:p>
            <a:r>
              <a:rPr lang="en-US" b="1" dirty="0" smtClean="0">
                <a:latin typeface="Garamond" panose="02020404030301010803" pitchFamily="18" charset="0"/>
              </a:rPr>
              <a:t>MCF</a:t>
            </a:r>
            <a:r>
              <a:rPr lang="en-US" dirty="0" smtClean="0">
                <a:latin typeface="Garamond" panose="02020404030301010803" pitchFamily="18" charset="0"/>
              </a:rPr>
              <a:t> : </a:t>
            </a:r>
            <a:r>
              <a:rPr lang="en-US" dirty="0" err="1" smtClean="0">
                <a:latin typeface="Garamond" panose="02020404030301010803" pitchFamily="18" charset="0"/>
              </a:rPr>
              <a:t>Solenne</a:t>
            </a:r>
            <a:r>
              <a:rPr lang="en-US" dirty="0" smtClean="0">
                <a:latin typeface="Garamond" panose="02020404030301010803" pitchFamily="18" charset="0"/>
              </a:rPr>
              <a:t> CAROF / Pierre Marie CHAUVIN / Renaud DEBAILLY / Cyril JAYET / </a:t>
            </a:r>
            <a:r>
              <a:rPr lang="en-US" dirty="0" err="1" smtClean="0">
                <a:latin typeface="Garamond" panose="02020404030301010803" pitchFamily="18" charset="0"/>
              </a:rPr>
              <a:t>Sébastien</a:t>
            </a:r>
            <a:r>
              <a:rPr lang="en-US" dirty="0" smtClean="0">
                <a:latin typeface="Garamond" panose="02020404030301010803" pitchFamily="18" charset="0"/>
              </a:rPr>
              <a:t> MOSBAH-NATANSON / </a:t>
            </a:r>
            <a:r>
              <a:rPr lang="en-US" sz="1200" dirty="0" smtClean="0">
                <a:latin typeface="Garamond" panose="02020404030301010803" pitchFamily="18" charset="0"/>
              </a:rPr>
              <a:t>Marie TRESPEUCH [absente </a:t>
            </a:r>
            <a:r>
              <a:rPr lang="en-US" sz="1200" dirty="0" err="1" smtClean="0">
                <a:latin typeface="Garamond" panose="02020404030301010803" pitchFamily="18" charset="0"/>
              </a:rPr>
              <a:t>en</a:t>
            </a:r>
            <a:r>
              <a:rPr lang="en-US" sz="1200" dirty="0" smtClean="0">
                <a:latin typeface="Garamond" panose="02020404030301010803" pitchFamily="18" charset="0"/>
              </a:rPr>
              <a:t> ‘23-’24]</a:t>
            </a:r>
            <a:r>
              <a:rPr lang="en-US" dirty="0" smtClean="0">
                <a:latin typeface="Garamond" panose="02020404030301010803" pitchFamily="18" charset="0"/>
              </a:rPr>
              <a:t> / Elise VERLEY</a:t>
            </a:r>
            <a:endParaRPr lang="fr-FR" b="1" dirty="0" smtClean="0">
              <a:latin typeface="Garamond" panose="02020404030301010803" pitchFamily="18" charset="0"/>
            </a:endParaRPr>
          </a:p>
          <a:p>
            <a:r>
              <a:rPr lang="en-US" b="1" dirty="0" smtClean="0">
                <a:latin typeface="Garamond" panose="02020404030301010803" pitchFamily="18" charset="0"/>
              </a:rPr>
              <a:t>PRAG</a:t>
            </a:r>
            <a:r>
              <a:rPr lang="en-US" dirty="0" smtClean="0">
                <a:latin typeface="Garamond" panose="02020404030301010803" pitchFamily="18" charset="0"/>
              </a:rPr>
              <a:t> : Pascal BOLDINI</a:t>
            </a:r>
          </a:p>
          <a:p>
            <a:r>
              <a:rPr lang="fr-FR" b="1" dirty="0" smtClean="0">
                <a:latin typeface="Garamond" panose="02020404030301010803" pitchFamily="18" charset="0"/>
              </a:rPr>
              <a:t>PAST</a:t>
            </a:r>
            <a:r>
              <a:rPr lang="fr-FR" dirty="0" smtClean="0">
                <a:latin typeface="Garamond" panose="02020404030301010803" pitchFamily="18" charset="0"/>
              </a:rPr>
              <a:t> : </a:t>
            </a:r>
            <a:r>
              <a:rPr lang="fr-FR" dirty="0">
                <a:latin typeface="Garamond" panose="02020404030301010803" pitchFamily="18" charset="0"/>
              </a:rPr>
              <a:t>Gaëlle BIHANNIC</a:t>
            </a:r>
            <a:endParaRPr lang="en-US" dirty="0">
              <a:latin typeface="Garamond" panose="02020404030301010803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180114" y="2241755"/>
            <a:ext cx="2819401" cy="115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204853" y="3069782"/>
            <a:ext cx="794663" cy="8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007488" y="2911938"/>
            <a:ext cx="2340424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PU</a:t>
            </a:r>
            <a:r>
              <a:rPr lang="en-US" dirty="0" smtClean="0">
                <a:latin typeface="Garamond" panose="02020404030301010803" pitchFamily="18" charset="0"/>
              </a:rPr>
              <a:t> : </a:t>
            </a:r>
            <a:r>
              <a:rPr lang="fr-FR" dirty="0" smtClean="0">
                <a:latin typeface="Garamond" panose="02020404030301010803" pitchFamily="18" charset="0"/>
              </a:rPr>
              <a:t>Laurence </a:t>
            </a:r>
            <a:r>
              <a:rPr lang="fr-FR" dirty="0" err="1" smtClean="0">
                <a:latin typeface="Garamond" panose="02020404030301010803" pitchFamily="18" charset="0"/>
              </a:rPr>
              <a:t>Devillers</a:t>
            </a:r>
            <a:endParaRPr lang="en-US" dirty="0"/>
          </a:p>
        </p:txBody>
      </p:sp>
      <p:cxnSp>
        <p:nvCxnSpPr>
          <p:cNvPr id="19" name="Connecteur droit avec flèche 18"/>
          <p:cNvCxnSpPr>
            <a:endCxn id="20" idx="1"/>
          </p:cNvCxnSpPr>
          <p:nvPr/>
        </p:nvCxnSpPr>
        <p:spPr>
          <a:xfrm>
            <a:off x="3855208" y="5271601"/>
            <a:ext cx="3152280" cy="4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07488" y="4814408"/>
            <a:ext cx="5077118" cy="92333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PU</a:t>
            </a:r>
            <a:r>
              <a:rPr lang="en-US" dirty="0" smtClean="0">
                <a:latin typeface="Garamond" panose="02020404030301010803" pitchFamily="18" charset="0"/>
              </a:rPr>
              <a:t> : </a:t>
            </a:r>
            <a:r>
              <a:rPr lang="en-US" dirty="0">
                <a:latin typeface="Garamond" panose="02020404030301010803" pitchFamily="18" charset="0"/>
              </a:rPr>
              <a:t>Baptiste COULMONT</a:t>
            </a:r>
            <a:r>
              <a:rPr lang="en-US" dirty="0" smtClean="0">
                <a:latin typeface="Garamond" panose="02020404030301010803" pitchFamily="18" charset="0"/>
              </a:rPr>
              <a:t> / </a:t>
            </a:r>
            <a:r>
              <a:rPr lang="en-US" dirty="0" err="1" smtClean="0">
                <a:latin typeface="Garamond" panose="02020404030301010803" pitchFamily="18" charset="0"/>
              </a:rPr>
              <a:t>Frédéric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LEBARON</a:t>
            </a:r>
            <a:endParaRPr lang="en-US" dirty="0" smtClean="0">
              <a:latin typeface="Garamond" panose="02020404030301010803" pitchFamily="18" charset="0"/>
            </a:endParaRPr>
          </a:p>
          <a:p>
            <a:r>
              <a:rPr lang="en-US" b="1" dirty="0" smtClean="0">
                <a:latin typeface="Garamond" panose="02020404030301010803" pitchFamily="18" charset="0"/>
              </a:rPr>
              <a:t>MCF</a:t>
            </a:r>
            <a:r>
              <a:rPr lang="en-US" dirty="0" smtClean="0">
                <a:latin typeface="Garamond" panose="02020404030301010803" pitchFamily="18" charset="0"/>
              </a:rPr>
              <a:t> : </a:t>
            </a:r>
            <a:r>
              <a:rPr lang="en-US" dirty="0">
                <a:latin typeface="Garamond" panose="02020404030301010803" pitchFamily="18" charset="0"/>
              </a:rPr>
              <a:t>Eliza BENITES GAMBIRAZIO</a:t>
            </a:r>
            <a:endParaRPr lang="fr-FR" b="1" dirty="0" smtClean="0">
              <a:latin typeface="Garamond" panose="02020404030301010803" pitchFamily="18" charset="0"/>
            </a:endParaRPr>
          </a:p>
          <a:p>
            <a:r>
              <a:rPr lang="en-US" b="1" dirty="0" smtClean="0">
                <a:latin typeface="Garamond" panose="02020404030301010803" pitchFamily="18" charset="0"/>
              </a:rPr>
              <a:t>ATER</a:t>
            </a:r>
            <a:r>
              <a:rPr lang="en-US" dirty="0" smtClean="0">
                <a:latin typeface="Garamond" panose="02020404030301010803" pitchFamily="18" charset="0"/>
              </a:rPr>
              <a:t> : </a:t>
            </a:r>
            <a:r>
              <a:rPr lang="en-US" dirty="0">
                <a:latin typeface="Garamond" panose="02020404030301010803" pitchFamily="18" charset="0"/>
              </a:rPr>
              <a:t>Marine SNAPE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5885157" y="3597489"/>
            <a:ext cx="1097280" cy="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07488" y="3497137"/>
            <a:ext cx="5119198" cy="92333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DR</a:t>
            </a:r>
            <a:r>
              <a:rPr lang="en-US" dirty="0" smtClean="0">
                <a:latin typeface="Garamond" panose="02020404030301010803" pitchFamily="18" charset="0"/>
              </a:rPr>
              <a:t> : </a:t>
            </a:r>
            <a:r>
              <a:rPr lang="en-US" dirty="0">
                <a:latin typeface="Garamond" panose="02020404030301010803" pitchFamily="18" charset="0"/>
              </a:rPr>
              <a:t>Michel DUBOIS</a:t>
            </a:r>
            <a:r>
              <a:rPr lang="en-US" dirty="0" smtClean="0">
                <a:latin typeface="Garamond" panose="02020404030301010803" pitchFamily="18" charset="0"/>
              </a:rPr>
              <a:t> / </a:t>
            </a:r>
            <a:r>
              <a:rPr lang="en-US" dirty="0">
                <a:latin typeface="Garamond" panose="02020404030301010803" pitchFamily="18" charset="0"/>
              </a:rPr>
              <a:t>Louis-André </a:t>
            </a:r>
            <a:r>
              <a:rPr lang="en-US" dirty="0" smtClean="0">
                <a:latin typeface="Garamond" panose="02020404030301010803" pitchFamily="18" charset="0"/>
              </a:rPr>
              <a:t>VALLET</a:t>
            </a:r>
          </a:p>
          <a:p>
            <a:r>
              <a:rPr lang="en-US" b="1" dirty="0" smtClean="0">
                <a:latin typeface="Garamond" panose="02020404030301010803" pitchFamily="18" charset="0"/>
              </a:rPr>
              <a:t>CR</a:t>
            </a:r>
            <a:r>
              <a:rPr lang="en-US" dirty="0" smtClean="0">
                <a:latin typeface="Garamond" panose="02020404030301010803" pitchFamily="18" charset="0"/>
              </a:rPr>
              <a:t> : </a:t>
            </a:r>
            <a:r>
              <a:rPr lang="en-US" dirty="0" err="1">
                <a:latin typeface="Garamond" panose="02020404030301010803" pitchFamily="18" charset="0"/>
              </a:rPr>
              <a:t>Floriana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GARGIULO / </a:t>
            </a:r>
            <a:r>
              <a:rPr lang="en-US" dirty="0">
                <a:latin typeface="Garamond" panose="02020404030301010803" pitchFamily="18" charset="0"/>
              </a:rPr>
              <a:t>Jean-François MIGNOT</a:t>
            </a:r>
            <a:endParaRPr lang="fr-FR" b="1" dirty="0" smtClean="0">
              <a:latin typeface="Garamond" panose="02020404030301010803" pitchFamily="18" charset="0"/>
            </a:endParaRPr>
          </a:p>
          <a:p>
            <a:r>
              <a:rPr lang="en-US" b="1" dirty="0" smtClean="0">
                <a:latin typeface="Garamond" panose="02020404030301010803" pitchFamily="18" charset="0"/>
              </a:rPr>
              <a:t>IE</a:t>
            </a:r>
            <a:r>
              <a:rPr lang="en-US" dirty="0" smtClean="0">
                <a:latin typeface="Garamond" panose="02020404030301010803" pitchFamily="18" charset="0"/>
              </a:rPr>
              <a:t> : </a:t>
            </a:r>
            <a:r>
              <a:rPr lang="en-US" dirty="0">
                <a:latin typeface="Garamond" panose="02020404030301010803" pitchFamily="18" charset="0"/>
              </a:rPr>
              <a:t>Catherine GUASPARE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6204" y="4950208"/>
            <a:ext cx="363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3. ENS Paris-Saclay</a:t>
            </a:r>
            <a:endParaRPr lang="en-US" sz="3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97975" y="3258459"/>
            <a:ext cx="59137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2. CNRS –GEMASS (UMR 8598)</a:t>
            </a:r>
            <a:endParaRPr lang="fr-FR" sz="24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fr-FR" sz="2800" b="1" dirty="0" smtClean="0">
                <a:latin typeface="Garamond" panose="02020404030301010803" pitchFamily="18" charset="0"/>
              </a:rPr>
              <a:t>Fondé par Raymond Boudon en 1971</a:t>
            </a:r>
          </a:p>
          <a:p>
            <a:r>
              <a:rPr lang="fr-FR" sz="2400" b="1" dirty="0" smtClean="0">
                <a:latin typeface="Garamond" panose="02020404030301010803" pitchFamily="18" charset="0"/>
              </a:rPr>
              <a:t>→ </a:t>
            </a:r>
            <a:r>
              <a:rPr lang="fr-FR" sz="2400" dirty="0" smtClean="0">
                <a:latin typeface="Garamond" panose="02020404030301010803" pitchFamily="18" charset="0"/>
              </a:rPr>
              <a:t>Présentation détaillée de toute l’équipe</a:t>
            </a:r>
          </a:p>
          <a:p>
            <a:r>
              <a:rPr lang="fr-FR" sz="2400" b="1" dirty="0" smtClean="0">
                <a:latin typeface="Garamond" panose="02020404030301010803" pitchFamily="18" charset="0"/>
              </a:rPr>
              <a:t>https://www.gemass.fr/</a:t>
            </a:r>
            <a:endParaRPr lang="en-US" sz="2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65314" y="-105802"/>
            <a:ext cx="4896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Environnent institutionnel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472538" y="6017890"/>
            <a:ext cx="2389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4. Autres EC</a:t>
            </a:r>
            <a:endParaRPr lang="en-US" sz="3200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864687" y="6338405"/>
            <a:ext cx="1097280" cy="4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66970" y="6013190"/>
            <a:ext cx="5138058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Garamond" panose="02020404030301010803" pitchFamily="18" charset="0"/>
              </a:rPr>
              <a:t>DR (INED)</a:t>
            </a:r>
            <a:r>
              <a:rPr lang="fr-FR" dirty="0" smtClean="0">
                <a:latin typeface="Garamond" panose="02020404030301010803" pitchFamily="18" charset="0"/>
              </a:rPr>
              <a:t> : </a:t>
            </a:r>
            <a:r>
              <a:rPr lang="fr-FR" dirty="0">
                <a:latin typeface="Garamond" panose="02020404030301010803" pitchFamily="18" charset="0"/>
              </a:rPr>
              <a:t>Arnaud </a:t>
            </a:r>
            <a:r>
              <a:rPr lang="fr-FR" dirty="0" smtClean="0">
                <a:latin typeface="Garamond" panose="02020404030301010803" pitchFamily="18" charset="0"/>
              </a:rPr>
              <a:t>RÉGNIER-LOILIER 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fr-FR" b="1" dirty="0" smtClean="0">
                <a:latin typeface="Garamond" panose="02020404030301010803" pitchFamily="18" charset="0"/>
              </a:rPr>
              <a:t>Professeur </a:t>
            </a:r>
            <a:r>
              <a:rPr lang="fr-FR" b="1" dirty="0">
                <a:latin typeface="Garamond" panose="02020404030301010803" pitchFamily="18" charset="0"/>
              </a:rPr>
              <a:t>Certifié en </a:t>
            </a:r>
            <a:r>
              <a:rPr lang="fr-FR" b="1" dirty="0" smtClean="0">
                <a:latin typeface="Garamond" panose="02020404030301010803" pitchFamily="18" charset="0"/>
              </a:rPr>
              <a:t>anglais</a:t>
            </a:r>
            <a:r>
              <a:rPr lang="fr-FR" dirty="0" smtClean="0">
                <a:latin typeface="Garamond" panose="02020404030301010803" pitchFamily="18" charset="0"/>
              </a:rPr>
              <a:t> : </a:t>
            </a:r>
            <a:r>
              <a:rPr lang="fr-FR" dirty="0">
                <a:latin typeface="Garamond" panose="02020404030301010803" pitchFamily="18" charset="0"/>
              </a:rPr>
              <a:t>Louisa </a:t>
            </a:r>
            <a:r>
              <a:rPr lang="fr-FR" dirty="0" smtClean="0">
                <a:latin typeface="Garamond" panose="02020404030301010803" pitchFamily="18" charset="0"/>
              </a:rPr>
              <a:t>PERREAU</a:t>
            </a:r>
            <a:r>
              <a:rPr lang="fr-FR" dirty="0" smtClean="0"/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91" y="648800"/>
            <a:ext cx="6858000" cy="47484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0" y="5415346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5" name="ZoneTexte 4"/>
          <p:cNvSpPr txBox="1"/>
          <p:nvPr/>
        </p:nvSpPr>
        <p:spPr>
          <a:xfrm>
            <a:off x="119746" y="-51372"/>
            <a:ext cx="4990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Programme &amp; Choix à faire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045224" y="699886"/>
            <a:ext cx="74411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Garamond" panose="02020404030301010803" pitchFamily="18" charset="0"/>
              </a:rPr>
              <a:t>CT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1708092" y="4609708"/>
            <a:ext cx="10218" cy="82916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2" y="566355"/>
            <a:ext cx="6858000" cy="4582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08" y="561684"/>
            <a:ext cx="11952514" cy="7883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704" y="3959176"/>
            <a:ext cx="6956985" cy="433716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94689" y="4036162"/>
            <a:ext cx="4894081" cy="573546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98759" y="5486328"/>
            <a:ext cx="5326674" cy="127214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wrap="square" numCol="1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fr-FR" b="1" dirty="0" smtClean="0">
                <a:latin typeface="Garamond" panose="02020404030301010803" pitchFamily="18" charset="0"/>
              </a:rPr>
              <a:t>Séminaire d’accompagnement: R </a:t>
            </a:r>
            <a:r>
              <a:rPr lang="fr-FR" dirty="0" smtClean="0">
                <a:latin typeface="Garamond" panose="02020404030301010803" pitchFamily="18" charset="0"/>
              </a:rPr>
              <a:t>(Manzo)</a:t>
            </a:r>
            <a:r>
              <a:rPr lang="fr-FR" b="1" dirty="0" smtClean="0">
                <a:latin typeface="Garamond" panose="02020404030301010803" pitchFamily="18" charset="0"/>
              </a:rPr>
              <a:t> P </a:t>
            </a:r>
            <a:r>
              <a:rPr lang="fr-FR" dirty="0" smtClean="0">
                <a:latin typeface="Garamond" panose="02020404030301010803" pitchFamily="18" charset="0"/>
              </a:rPr>
              <a:t>(Verley)</a:t>
            </a:r>
          </a:p>
          <a:p>
            <a:pPr algn="r">
              <a:lnSpc>
                <a:spcPts val="2300"/>
              </a:lnSpc>
            </a:pPr>
            <a:r>
              <a:rPr lang="fr-FR" b="1" dirty="0" smtClean="0">
                <a:latin typeface="Garamond" panose="02020404030301010803" pitchFamily="18" charset="0"/>
              </a:rPr>
              <a:t>Tous les 15 jours</a:t>
            </a:r>
          </a:p>
          <a:p>
            <a:pPr algn="r">
              <a:lnSpc>
                <a:spcPts val="2300"/>
              </a:lnSpc>
            </a:pPr>
            <a:r>
              <a:rPr lang="fr-FR" b="1" dirty="0">
                <a:latin typeface="Garamond" panose="02020404030301010803" pitchFamily="18" charset="0"/>
              </a:rPr>
              <a:t>Choix du sujet et du directeur</a:t>
            </a:r>
          </a:p>
          <a:p>
            <a:pPr algn="r">
              <a:lnSpc>
                <a:spcPts val="2300"/>
              </a:lnSpc>
            </a:pPr>
            <a:r>
              <a:rPr lang="fr-FR" b="1" dirty="0">
                <a:latin typeface="Garamond" panose="02020404030301010803" pitchFamily="18" charset="0"/>
              </a:rPr>
              <a:t>S1 </a:t>
            </a:r>
            <a:r>
              <a:rPr lang="fr-FR" dirty="0">
                <a:latin typeface="Garamond" panose="02020404030301010803" pitchFamily="18" charset="0"/>
              </a:rPr>
              <a:t>(rapport intermédiaire)</a:t>
            </a:r>
            <a:r>
              <a:rPr lang="fr-FR" b="1" dirty="0">
                <a:latin typeface="Garamond" panose="02020404030301010803" pitchFamily="18" charset="0"/>
              </a:rPr>
              <a:t> + S2 </a:t>
            </a:r>
            <a:r>
              <a:rPr lang="fr-FR" dirty="0">
                <a:latin typeface="Garamond" panose="02020404030301010803" pitchFamily="18" charset="0"/>
              </a:rPr>
              <a:t>(mémoire &amp; Soutenance</a:t>
            </a:r>
            <a:r>
              <a:rPr lang="fr-FR" dirty="0" smtClean="0">
                <a:latin typeface="Garamond" panose="02020404030301010803" pitchFamily="18" charset="0"/>
              </a:rPr>
              <a:t>)</a:t>
            </a:r>
            <a:r>
              <a:rPr lang="fr-FR" b="1" dirty="0" smtClean="0">
                <a:latin typeface="Garamond" panose="02020404030301010803" pitchFamily="18" charset="0"/>
              </a:rPr>
              <a:t> </a:t>
            </a:r>
            <a:endParaRPr lang="fr-FR" b="1" dirty="0">
              <a:latin typeface="Garamond" panose="02020404030301010803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33913" y="5148747"/>
            <a:ext cx="1920240" cy="266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F0F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54087" y="187135"/>
            <a:ext cx="156626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Garamond" panose="02020404030301010803" pitchFamily="18" charset="0"/>
              </a:rPr>
              <a:t>Semestre 1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346890" y="188703"/>
            <a:ext cx="1588705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Garamond" panose="02020404030301010803" pitchFamily="18" charset="0"/>
              </a:rPr>
              <a:t>Semestre 2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424772" y="4791059"/>
            <a:ext cx="1051443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Garamond" panose="02020404030301010803" pitchFamily="18" charset="0"/>
              </a:rPr>
              <a:t>Obligatoire</a:t>
            </a:r>
            <a:endParaRPr lang="en-US" sz="1400" b="1" dirty="0">
              <a:latin typeface="Garamond" panose="020204040303010108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365991" y="5028302"/>
            <a:ext cx="1142727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Garamond" panose="02020404030301010803" pitchFamily="18" charset="0"/>
              </a:rPr>
              <a:t>Obligatoire</a:t>
            </a:r>
            <a:endParaRPr lang="en-US" sz="1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4" name="ZoneTexte 3"/>
          <p:cNvSpPr txBox="1"/>
          <p:nvPr/>
        </p:nvSpPr>
        <p:spPr>
          <a:xfrm>
            <a:off x="337455" y="1850768"/>
            <a:ext cx="2545898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Garamond" panose="02020404030301010803" pitchFamily="18" charset="0"/>
              </a:rPr>
              <a:t>Examens pour le  CT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974" y="-29600"/>
            <a:ext cx="3229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Examens et Jurys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95847" y="3213575"/>
            <a:ext cx="2545898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Garamond" panose="02020404030301010803" pitchFamily="18" charset="0"/>
              </a:rPr>
              <a:t>Examens pour le CC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757470"/>
              </p:ext>
            </p:extLst>
          </p:nvPr>
        </p:nvGraphicFramePr>
        <p:xfrm>
          <a:off x="3443328" y="101947"/>
          <a:ext cx="11257731" cy="795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Acrobat Document" r:id="rId5" imgW="8019742" imgH="5666952" progId="AcroExch.Document.7">
                  <p:embed/>
                </p:oleObj>
              </mc:Choice>
              <mc:Fallback>
                <p:oleObj name="Acrobat Document" r:id="rId5" imgW="8019742" imgH="566695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3328" y="101947"/>
                        <a:ext cx="11257731" cy="7955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cteur droit avec flèche 12"/>
          <p:cNvCxnSpPr/>
          <p:nvPr/>
        </p:nvCxnSpPr>
        <p:spPr>
          <a:xfrm>
            <a:off x="2911896" y="2722033"/>
            <a:ext cx="3201762" cy="23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826467" y="3684711"/>
            <a:ext cx="2698972" cy="7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6645090" y="2261419"/>
            <a:ext cx="1517" cy="3667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036720" y="5539420"/>
            <a:ext cx="1386636" cy="88075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fr-FR" sz="3000" b="1" dirty="0" smtClean="0">
                <a:latin typeface="Garamond" panose="02020404030301010803" pitchFamily="18" charset="0"/>
              </a:rPr>
              <a:t>Jury de Master</a:t>
            </a:r>
            <a:endParaRPr lang="en-US" sz="3000" b="1" dirty="0">
              <a:latin typeface="Garamond" panose="02020404030301010803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8849032" y="4237703"/>
            <a:ext cx="19665" cy="1960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637909" y="6119307"/>
            <a:ext cx="447543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Rattrapage</a:t>
            </a:r>
            <a:r>
              <a:rPr lang="fr-FR" sz="2400" b="1" dirty="0" smtClean="0">
                <a:latin typeface="Garamond" panose="02020404030301010803" pitchFamily="18" charset="0"/>
              </a:rPr>
              <a:t> –seulement pour CT</a:t>
            </a: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5" name="ZoneTexte 4"/>
          <p:cNvSpPr txBox="1"/>
          <p:nvPr/>
        </p:nvSpPr>
        <p:spPr>
          <a:xfrm>
            <a:off x="141512" y="468753"/>
            <a:ext cx="699457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fr-FR" sz="3200" b="1" dirty="0" smtClean="0">
                <a:latin typeface="Garamond" panose="02020404030301010803" pitchFamily="18" charset="0"/>
              </a:rPr>
              <a:t>1. Inscription administratives </a:t>
            </a:r>
            <a:r>
              <a:rPr lang="fr-FR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jusqu’au 30 septembre</a:t>
            </a:r>
            <a:endParaRPr lang="fr-FR" sz="32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fr-FR" sz="2000" b="1" dirty="0" smtClean="0">
                <a:latin typeface="Garamond" panose="02020404030301010803" pitchFamily="18" charset="0"/>
                <a:hlinkClick r:id="rId5"/>
              </a:rPr>
              <a:t>https://lettres.sorbonne-universite.fr/formation/inscription</a:t>
            </a:r>
            <a:endParaRPr lang="fr-FR" sz="2000" b="1" dirty="0" smtClean="0">
              <a:latin typeface="Garamond" panose="02020404030301010803" pitchFamily="18" charset="0"/>
            </a:endParaRP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fr-FR" sz="2800" b="1" dirty="0" smtClean="0">
                <a:latin typeface="Garamond" panose="02020404030301010803" pitchFamily="18" charset="0"/>
              </a:rPr>
              <a:t>2. Inscription pédagogiques </a:t>
            </a:r>
            <a:r>
              <a:rPr lang="fr-FR" sz="2800" dirty="0" smtClean="0">
                <a:latin typeface="Garamond" panose="02020404030301010803" pitchFamily="18" charset="0"/>
              </a:rPr>
              <a:t>: du </a:t>
            </a:r>
            <a:r>
              <a:rPr lang="fr-FR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14 septembre</a:t>
            </a:r>
            <a:r>
              <a:rPr lang="fr-FR" sz="2800" dirty="0" smtClean="0">
                <a:latin typeface="Garamond" panose="02020404030301010803" pitchFamily="18" charset="0"/>
              </a:rPr>
              <a:t> 10h </a:t>
            </a:r>
            <a:r>
              <a:rPr lang="fr-FR" sz="2800" dirty="0">
                <a:latin typeface="Garamond" panose="02020404030301010803" pitchFamily="18" charset="0"/>
              </a:rPr>
              <a:t>au </a:t>
            </a:r>
            <a:r>
              <a:rPr lang="fr-FR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13 octobre</a:t>
            </a:r>
            <a:r>
              <a:rPr lang="fr-FR" sz="2800" dirty="0" smtClean="0">
                <a:latin typeface="Garamond" panose="02020404030301010803" pitchFamily="18" charset="0"/>
              </a:rPr>
              <a:t> 12h.</a:t>
            </a: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fr-FR" dirty="0" smtClean="0">
                <a:latin typeface="Garamond" panose="02020404030301010803" pitchFamily="18" charset="0"/>
              </a:rPr>
              <a:t>IPWEB : </a:t>
            </a:r>
            <a:r>
              <a:rPr lang="en-US" sz="2400" b="1" dirty="0" smtClean="0">
                <a:latin typeface="Garamond" panose="02020404030301010803" pitchFamily="18" charset="0"/>
                <a:hlinkClick r:id="rId6"/>
              </a:rPr>
              <a:t>https</a:t>
            </a:r>
            <a:r>
              <a:rPr lang="en-US" sz="2400" b="1" dirty="0">
                <a:latin typeface="Garamond" panose="02020404030301010803" pitchFamily="18" charset="0"/>
                <a:hlinkClick r:id="rId6"/>
              </a:rPr>
              <a:t>://ipweb.sorbonne-universite.fr/</a:t>
            </a:r>
            <a:endParaRPr lang="en-US" sz="2400" b="1" dirty="0" smtClean="0">
              <a:latin typeface="Garamond" panose="02020404030301010803" pitchFamily="18" charset="0"/>
            </a:endParaRP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fr-FR" sz="2800" b="1" dirty="0" smtClean="0">
                <a:latin typeface="Garamond" panose="02020404030301010803" pitchFamily="18" charset="0"/>
              </a:rPr>
              <a:t>→ </a:t>
            </a:r>
            <a:r>
              <a:rPr lang="en-US" sz="2800" b="1" i="1" dirty="0" smtClean="0">
                <a:latin typeface="Garamond" panose="02020404030301010803" pitchFamily="18" charset="0"/>
              </a:rPr>
              <a:t>Principe</a:t>
            </a:r>
            <a:r>
              <a:rPr lang="en-US" sz="2800" b="1" dirty="0" smtClean="0">
                <a:latin typeface="Garamond" panose="02020404030301010803" pitchFamily="18" charset="0"/>
              </a:rPr>
              <a:t> : “</a:t>
            </a:r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Premier </a:t>
            </a:r>
            <a:r>
              <a:rPr lang="en-US" sz="28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arrivé</a:t>
            </a:r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, premier </a:t>
            </a:r>
            <a:r>
              <a:rPr lang="en-US" sz="28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servi</a:t>
            </a:r>
            <a:r>
              <a:rPr lang="en-US" sz="2800" b="1" dirty="0" smtClean="0">
                <a:latin typeface="Garamond" panose="02020404030301010803" pitchFamily="18" charset="0"/>
              </a:rPr>
              <a:t>”</a:t>
            </a:r>
            <a:r>
              <a:rPr lang="fr-FR" sz="2800" b="1" dirty="0" smtClean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fr-FR" sz="2800" b="1" dirty="0" smtClean="0">
                <a:latin typeface="Garamond" panose="02020404030301010803" pitchFamily="18" charset="0"/>
              </a:rPr>
              <a:t>Pour faire ces choix, consulter les emplois du temps (EDT) →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974" y="-29600"/>
            <a:ext cx="595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Démarches &amp; Dates Importantes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450956"/>
              </p:ext>
            </p:extLst>
          </p:nvPr>
        </p:nvGraphicFramePr>
        <p:xfrm>
          <a:off x="7136089" y="-18858"/>
          <a:ext cx="6569243" cy="868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Acrobat Document" r:id="rId7" imgW="3932280" imgH="5788440" progId="Acrobat.Document.2020">
                  <p:embed/>
                </p:oleObj>
              </mc:Choice>
              <mc:Fallback>
                <p:oleObj name="Acrobat Document" r:id="rId7" imgW="3932280" imgH="5788440" progId="Acrobat.Document.2020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089" y="-18858"/>
                        <a:ext cx="6569243" cy="868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5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6" name="ZoneTexte 5"/>
          <p:cNvSpPr txBox="1"/>
          <p:nvPr/>
        </p:nvSpPr>
        <p:spPr>
          <a:xfrm>
            <a:off x="97974" y="-29600"/>
            <a:ext cx="7044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Emplois du temps (EDT) –</a:t>
            </a:r>
            <a:r>
              <a:rPr lang="fr-FR" sz="3200" b="1" dirty="0" smtClean="0">
                <a:solidFill>
                  <a:schemeClr val="accent5"/>
                </a:solidFill>
                <a:latin typeface="Garamond" panose="02020404030301010803" pitchFamily="18" charset="0"/>
              </a:rPr>
              <a:t>Semestre 1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60" y="475822"/>
            <a:ext cx="5418290" cy="63022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381" y="487619"/>
            <a:ext cx="6035040" cy="6263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9241" y="5524107"/>
            <a:ext cx="904974" cy="1227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107102" y="4564144"/>
            <a:ext cx="1073088" cy="1227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9537903" y="813968"/>
            <a:ext cx="245451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Garamond" panose="02020404030301010803" pitchFamily="18" charset="0"/>
              </a:rPr>
              <a:t>Chargé. D’études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01728" y="721266"/>
            <a:ext cx="356174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Garamond" panose="02020404030301010803" pitchFamily="18" charset="0"/>
              </a:rPr>
              <a:t>Sociologie contemporaine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24630" y="5479216"/>
            <a:ext cx="8440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Garamond" panose="02020404030301010803" pitchFamily="18" charset="0"/>
              </a:rPr>
              <a:t>Début 4 octobre</a:t>
            </a:r>
            <a:endParaRPr lang="en-US" sz="1400" b="1" dirty="0">
              <a:latin typeface="Garamond" panose="02020404030301010803" pitchFamily="18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535050" y="5118755"/>
            <a:ext cx="0" cy="3386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159357" y="5980408"/>
            <a:ext cx="8440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Garamond" panose="02020404030301010803" pitchFamily="18" charset="0"/>
              </a:rPr>
              <a:t>Début 4 octobre</a:t>
            </a:r>
            <a:endParaRPr lang="en-US" sz="1400" b="1" dirty="0">
              <a:latin typeface="Garamond" panose="02020404030301010803" pitchFamily="18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9579206" y="5619947"/>
            <a:ext cx="0" cy="3386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116770" y="6140664"/>
            <a:ext cx="246389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Garamond" panose="02020404030301010803" pitchFamily="18" charset="0"/>
              </a:rPr>
              <a:t>→ Attention aux missions des EC à SUAD</a:t>
            </a:r>
            <a:endParaRPr lang="en-US" sz="1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6" name="ZoneTexte 5"/>
          <p:cNvSpPr txBox="1"/>
          <p:nvPr/>
        </p:nvSpPr>
        <p:spPr>
          <a:xfrm>
            <a:off x="97974" y="-29600"/>
            <a:ext cx="667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Brochures et EDT sont accessibles…</a:t>
            </a:r>
            <a:endParaRPr lang="fr-FR" sz="3200" b="1" dirty="0" smtClean="0">
              <a:latin typeface="Garamond" panose="020204040303010108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5097" y="584331"/>
            <a:ext cx="11613823" cy="242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400" b="1" dirty="0" smtClean="0">
                <a:latin typeface="Garamond" panose="02020404030301010803" pitchFamily="18" charset="0"/>
              </a:rPr>
              <a:t>Si déjà </a:t>
            </a:r>
            <a:r>
              <a:rPr lang="en-US" sz="3400" b="1" dirty="0" err="1" smtClean="0">
                <a:latin typeface="Garamond" panose="02020404030301010803" pitchFamily="18" charset="0"/>
              </a:rPr>
              <a:t>inscrit.e</a:t>
            </a:r>
            <a:r>
              <a:rPr lang="en-US" sz="3400" b="1" dirty="0" smtClean="0">
                <a:latin typeface="Garamond" panose="02020404030301010803" pitchFamily="18" charset="0"/>
              </a:rPr>
              <a:t> ( → ENT)</a:t>
            </a:r>
            <a:endParaRPr lang="en-US" sz="2000" dirty="0" smtClean="0"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</a:pPr>
            <a:endParaRPr 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https</a:t>
            </a: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://</a:t>
            </a: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ent.sorbonne-universite.fr/lettres-etudiants/fr/mon-ufr/sociologie-et-informatique-pour-les-sciences-humaines/actualites.html</a:t>
            </a:r>
          </a:p>
          <a:p>
            <a:pPr>
              <a:lnSpc>
                <a:spcPts val="2000"/>
              </a:lnSpc>
            </a:pPr>
            <a:endParaRPr lang="fr-FR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</a:pPr>
            <a:r>
              <a:rPr lang="fr-FR" sz="3400" b="1" dirty="0" smtClean="0">
                <a:latin typeface="Garamond" panose="02020404030301010803" pitchFamily="18" charset="0"/>
              </a:rPr>
              <a:t>Autrement ( </a:t>
            </a:r>
            <a:r>
              <a:rPr lang="en-US" sz="3400" b="1" dirty="0" smtClean="0">
                <a:latin typeface="Garamond" panose="02020404030301010803" pitchFamily="18" charset="0"/>
              </a:rPr>
              <a:t>→ </a:t>
            </a:r>
            <a:r>
              <a:rPr lang="fr-FR" sz="3400" b="1" dirty="0" smtClean="0">
                <a:latin typeface="Garamond" panose="02020404030301010803" pitchFamily="18" charset="0"/>
              </a:rPr>
              <a:t>Moodle)</a:t>
            </a:r>
          </a:p>
          <a:p>
            <a:pPr>
              <a:lnSpc>
                <a:spcPts val="2000"/>
              </a:lnSpc>
            </a:pPr>
            <a:endParaRPr lang="fr-FR" sz="2000" b="1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https</a:t>
            </a:r>
            <a:r>
              <a:rPr lang="en-US" sz="2400" b="1" dirty="0">
                <a:solidFill>
                  <a:srgbClr val="0070C0"/>
                </a:solidFill>
                <a:latin typeface="Garamond" panose="02020404030301010803" pitchFamily="18" charset="0"/>
              </a:rPr>
              <a:t>://moodle-lettres.sorbonne-universite.fr/moodle-2023/mod/folder/view.php?id=11207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9365" y="3296467"/>
            <a:ext cx="11641543" cy="209288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D</a:t>
            </a:r>
            <a:r>
              <a:rPr lang="fr-FR" sz="3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emande de dispense d’assiduité</a:t>
            </a:r>
            <a:r>
              <a:rPr lang="fr-FR" sz="2400" dirty="0" smtClean="0">
                <a:latin typeface="Garamond" panose="02020404030301010803" pitchFamily="18" charset="0"/>
              </a:rPr>
              <a:t> </a:t>
            </a:r>
            <a:r>
              <a:rPr lang="en-US" sz="2400" b="1" dirty="0">
                <a:latin typeface="Garamond" panose="02020404030301010803" pitchFamily="18" charset="0"/>
              </a:rPr>
              <a:t>→ </a:t>
            </a:r>
            <a:r>
              <a:rPr lang="fr-FR" sz="2400" dirty="0" smtClean="0">
                <a:latin typeface="Garamond" panose="02020404030301010803" pitchFamily="18" charset="0"/>
              </a:rPr>
              <a:t>à télécharger sur l’ENT </a:t>
            </a:r>
          </a:p>
          <a:p>
            <a:pPr algn="ctr"/>
            <a:r>
              <a:rPr lang="fr-FR" sz="2400" dirty="0" smtClean="0">
                <a:latin typeface="Garamond" panose="02020404030301010803" pitchFamily="18" charset="0"/>
              </a:rPr>
              <a:t>1. </a:t>
            </a:r>
            <a:r>
              <a:rPr lang="fr-FR" sz="2400" dirty="0">
                <a:latin typeface="Garamond" panose="02020404030301010803" pitchFamily="18" charset="0"/>
              </a:rPr>
              <a:t>A</a:t>
            </a:r>
            <a:r>
              <a:rPr lang="fr-FR" sz="2400" dirty="0" smtClean="0">
                <a:latin typeface="Garamond" panose="02020404030301010803" pitchFamily="18" charset="0"/>
              </a:rPr>
              <a:t> déposer au </a:t>
            </a:r>
            <a:r>
              <a:rPr lang="fr-FR" sz="2400" dirty="0">
                <a:latin typeface="Garamond" panose="02020404030301010803" pitchFamily="18" charset="0"/>
              </a:rPr>
              <a:t>secrétariat ou bien </a:t>
            </a:r>
            <a:r>
              <a:rPr lang="fr-FR" sz="2400" dirty="0" smtClean="0">
                <a:latin typeface="Garamond" panose="02020404030301010803" pitchFamily="18" charset="0"/>
              </a:rPr>
              <a:t>à envoyer </a:t>
            </a:r>
            <a:r>
              <a:rPr lang="fr-FR" sz="2400" dirty="0">
                <a:latin typeface="Garamond" panose="02020404030301010803" pitchFamily="18" charset="0"/>
              </a:rPr>
              <a:t>par </a:t>
            </a:r>
            <a:r>
              <a:rPr lang="fr-FR" sz="2400" dirty="0" smtClean="0">
                <a:latin typeface="Garamond" panose="02020404030301010803" pitchFamily="18" charset="0"/>
              </a:rPr>
              <a:t>courriel avec les justificatifs demandés; </a:t>
            </a:r>
          </a:p>
          <a:p>
            <a:pPr algn="ctr"/>
            <a:r>
              <a:rPr lang="en-US" sz="2400" dirty="0" smtClean="0">
                <a:latin typeface="Garamond" panose="02020404030301010803" pitchFamily="18" charset="0"/>
              </a:rPr>
              <a:t>2. </a:t>
            </a:r>
            <a:r>
              <a:rPr lang="fr-FR" sz="2400" dirty="0" smtClean="0">
                <a:latin typeface="Garamond" panose="02020404030301010803" pitchFamily="18" charset="0"/>
              </a:rPr>
              <a:t>Pas de dispense possible pour : </a:t>
            </a:r>
          </a:p>
          <a:p>
            <a:pPr marL="457200" indent="-457200" algn="ctr">
              <a:buAutoNum type="alphaUcPeriod"/>
            </a:pPr>
            <a:r>
              <a:rPr lang="fr-FR" sz="2400" dirty="0" smtClean="0">
                <a:latin typeface="Garamond" panose="02020404030301010803" pitchFamily="18" charset="0"/>
              </a:rPr>
              <a:t>le cours d’</a:t>
            </a:r>
            <a:r>
              <a:rPr lang="fr-FR" sz="2400" b="1" dirty="0" smtClean="0">
                <a:latin typeface="Garamond" panose="02020404030301010803" pitchFamily="18" charset="0"/>
              </a:rPr>
              <a:t>anglais</a:t>
            </a:r>
            <a:r>
              <a:rPr lang="fr-FR" sz="2400" dirty="0" smtClean="0">
                <a:latin typeface="Garamond" panose="02020404030301010803" pitchFamily="18" charset="0"/>
              </a:rPr>
              <a:t> </a:t>
            </a:r>
          </a:p>
          <a:p>
            <a:pPr marL="457200" indent="-457200" algn="ctr">
              <a:buAutoNum type="alphaUcPeriod"/>
            </a:pPr>
            <a:r>
              <a:rPr lang="fr-FR" sz="2400" dirty="0" smtClean="0">
                <a:latin typeface="Garamond" panose="02020404030301010803" pitchFamily="18" charset="0"/>
              </a:rPr>
              <a:t>les </a:t>
            </a:r>
            <a:r>
              <a:rPr lang="fr-FR" sz="2400" b="1" dirty="0" smtClean="0">
                <a:latin typeface="Garamond" panose="02020404030301010803" pitchFamily="18" charset="0"/>
              </a:rPr>
              <a:t>enseignements méthodologiques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69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419725"/>
            <a:ext cx="3371850" cy="1352550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2" name="ZoneTexte 1"/>
          <p:cNvSpPr txBox="1"/>
          <p:nvPr/>
        </p:nvSpPr>
        <p:spPr>
          <a:xfrm>
            <a:off x="161824" y="690174"/>
            <a:ext cx="85014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Garamond" panose="02020404030301010803" pitchFamily="18" charset="0"/>
              </a:rPr>
              <a:t>Responsable du Master</a:t>
            </a:r>
            <a:endParaRPr lang="fr-FR" sz="2400" dirty="0" smtClean="0">
              <a:latin typeface="Garamond" panose="02020404030301010803" pitchFamily="18" charset="0"/>
            </a:endParaRPr>
          </a:p>
          <a:p>
            <a:r>
              <a:rPr lang="fr-FR" sz="2400" dirty="0" smtClean="0">
                <a:latin typeface="Garamond" panose="02020404030301010803" pitchFamily="18" charset="0"/>
                <a:hlinkClick r:id="rId4"/>
              </a:rPr>
              <a:t>gianluca.manzo@sorbonne-universite.fr</a:t>
            </a:r>
            <a:endParaRPr lang="fr-FR" sz="2400" dirty="0" smtClean="0">
              <a:latin typeface="Garamond" panose="02020404030301010803" pitchFamily="18" charset="0"/>
            </a:endParaRPr>
          </a:p>
          <a:p>
            <a:r>
              <a:rPr lang="fr-FR" sz="2400" b="1" dirty="0" smtClean="0">
                <a:latin typeface="Garamond" panose="02020404030301010803" pitchFamily="18" charset="0"/>
              </a:rPr>
              <a:t>Responsable adjoint du Master</a:t>
            </a:r>
            <a:endParaRPr lang="fr-FR" sz="2400" dirty="0" smtClean="0">
              <a:latin typeface="Garamond" panose="02020404030301010803" pitchFamily="18" charset="0"/>
            </a:endParaRPr>
          </a:p>
          <a:p>
            <a:r>
              <a:rPr lang="fr-FR" sz="2400" dirty="0" smtClean="0">
                <a:latin typeface="Garamond" panose="02020404030301010803" pitchFamily="18" charset="0"/>
                <a:hlinkClick r:id="rId5"/>
              </a:rPr>
              <a:t>sebastien.mosbah_natanson@sorbonne-universite.fr</a:t>
            </a:r>
            <a:endParaRPr lang="fr-FR" sz="2400" dirty="0">
              <a:latin typeface="Garamond" panose="02020404030301010803" pitchFamily="18" charset="0"/>
            </a:endParaRPr>
          </a:p>
          <a:p>
            <a:r>
              <a:rPr lang="fr-FR" sz="2400" b="1" dirty="0" smtClean="0">
                <a:latin typeface="Garamond" panose="02020404030301010803" pitchFamily="18" charset="0"/>
              </a:rPr>
              <a:t>Responsable administrative </a:t>
            </a:r>
            <a:r>
              <a:rPr lang="fr-FR" sz="2400" dirty="0" smtClean="0">
                <a:latin typeface="Garamond" panose="02020404030301010803" pitchFamily="18" charset="0"/>
              </a:rPr>
              <a:t>(</a:t>
            </a:r>
            <a:r>
              <a:rPr lang="fr-FR" sz="2400" dirty="0" err="1" smtClean="0">
                <a:latin typeface="Garamond" panose="02020404030301010803" pitchFamily="18" charset="0"/>
              </a:rPr>
              <a:t>Shehrazed</a:t>
            </a:r>
            <a:r>
              <a:rPr lang="fr-FR" sz="2400" dirty="0" smtClean="0">
                <a:latin typeface="Garamond" panose="02020404030301010803" pitchFamily="18" charset="0"/>
              </a:rPr>
              <a:t> </a:t>
            </a:r>
            <a:r>
              <a:rPr lang="fr-FR" sz="2400" dirty="0" err="1" smtClean="0">
                <a:latin typeface="Garamond" panose="02020404030301010803" pitchFamily="18" charset="0"/>
              </a:rPr>
              <a:t>Lakaf</a:t>
            </a:r>
            <a:r>
              <a:rPr lang="fr-FR" sz="2400" dirty="0" smtClean="0">
                <a:latin typeface="Garamond" panose="02020404030301010803" pitchFamily="18" charset="0"/>
              </a:rPr>
              <a:t>)</a:t>
            </a:r>
          </a:p>
          <a:p>
            <a:r>
              <a:rPr lang="en-US" sz="2400" dirty="0" smtClean="0">
                <a:latin typeface="Garamond" panose="02020404030301010803" pitchFamily="18" charset="0"/>
                <a:hlinkClick r:id="rId6"/>
              </a:rPr>
              <a:t>Lettres-Sociologie-Informatique-Secretariat@admp6.jussieu.fr</a:t>
            </a:r>
            <a:endParaRPr lang="en-US" sz="2400" dirty="0" smtClean="0">
              <a:latin typeface="Garamond" panose="02020404030301010803" pitchFamily="18" charset="0"/>
            </a:endParaRPr>
          </a:p>
          <a:p>
            <a:r>
              <a:rPr lang="fr-FR" sz="2400" dirty="0" smtClean="0">
                <a:latin typeface="Garamond" panose="02020404030301010803" pitchFamily="18" charset="0"/>
              </a:rPr>
              <a:t>// Tout message envoyé à une autre adresse est ignoré;</a:t>
            </a:r>
          </a:p>
          <a:p>
            <a:r>
              <a:rPr lang="fr-FR" sz="2400" dirty="0" smtClean="0">
                <a:latin typeface="Garamond" panose="02020404030301010803" pitchFamily="18" charset="0"/>
              </a:rPr>
              <a:t>// Respectez svp </a:t>
            </a:r>
            <a:r>
              <a:rPr lang="fr-FR" sz="2400" dirty="0">
                <a:latin typeface="Garamond" panose="02020404030301010803" pitchFamily="18" charset="0"/>
              </a:rPr>
              <a:t>les horaires d’ouverture du </a:t>
            </a:r>
            <a:r>
              <a:rPr lang="fr-FR" sz="2400" dirty="0" smtClean="0">
                <a:latin typeface="Garamond" panose="02020404030301010803" pitchFamily="18" charset="0"/>
              </a:rPr>
              <a:t>secrétariat</a:t>
            </a:r>
          </a:p>
          <a:p>
            <a:r>
              <a:rPr lang="fr-FR" sz="2400" dirty="0" smtClean="0">
                <a:latin typeface="Garamond" panose="02020404030301010803" pitchFamily="18" charset="0"/>
              </a:rPr>
              <a:t>→ Lundi</a:t>
            </a:r>
            <a:r>
              <a:rPr lang="fr-FR" sz="2400" dirty="0">
                <a:latin typeface="Garamond" panose="02020404030301010803" pitchFamily="18" charset="0"/>
              </a:rPr>
              <a:t>, mardi et jeudi de 10h00 à 12h et de 14h00 à 16h</a:t>
            </a:r>
            <a:endParaRPr lang="fr-FR" sz="2400" dirty="0" smtClean="0">
              <a:latin typeface="Garamond" panose="02020404030301010803" pitchFamily="18" charset="0"/>
            </a:endParaRPr>
          </a:p>
          <a:p>
            <a:r>
              <a:rPr lang="fr-FR" sz="2400" dirty="0" smtClean="0">
                <a:latin typeface="Garamond" panose="02020404030301010803" pitchFamily="18" charset="0"/>
              </a:rPr>
              <a:t>// Utilisez svp votre adresse @etu.sorbonnne.fr</a:t>
            </a:r>
          </a:p>
          <a:p>
            <a:r>
              <a:rPr lang="fr-FR" sz="2400" dirty="0" smtClean="0">
                <a:latin typeface="Garamond" panose="02020404030301010803" pitchFamily="18" charset="0"/>
              </a:rPr>
              <a:t>// Un </a:t>
            </a:r>
            <a:r>
              <a:rPr lang="fr-FR" sz="2400" dirty="0">
                <a:latin typeface="Garamond" panose="02020404030301010803" pitchFamily="18" charset="0"/>
              </a:rPr>
              <a:t>délai de 48h minimum est à respecter pour une réponse </a:t>
            </a:r>
          </a:p>
          <a:p>
            <a:r>
              <a:rPr lang="fr-FR" sz="2400" dirty="0" smtClean="0">
                <a:latin typeface="Garamond" panose="02020404030301010803" pitchFamily="18" charset="0"/>
              </a:rPr>
              <a:t>// Eviter </a:t>
            </a:r>
            <a:r>
              <a:rPr lang="fr-FR" sz="2400" dirty="0">
                <a:latin typeface="Garamond" panose="02020404030301010803" pitchFamily="18" charset="0"/>
              </a:rPr>
              <a:t>les relances inutiles et la </a:t>
            </a:r>
            <a:r>
              <a:rPr lang="fr-FR" sz="2400" dirty="0" smtClean="0">
                <a:latin typeface="Garamond" panose="02020404030301010803" pitchFamily="18" charset="0"/>
              </a:rPr>
              <a:t>multiplication </a:t>
            </a:r>
            <a:r>
              <a:rPr lang="fr-FR" sz="2400" dirty="0">
                <a:latin typeface="Garamond" panose="02020404030301010803" pitchFamily="18" charset="0"/>
              </a:rPr>
              <a:t>des </a:t>
            </a:r>
            <a:r>
              <a:rPr lang="fr-FR" sz="2400" dirty="0" smtClean="0">
                <a:latin typeface="Garamond" panose="02020404030301010803" pitchFamily="18" charset="0"/>
              </a:rPr>
              <a:t>messages </a:t>
            </a:r>
            <a:r>
              <a:rPr lang="fr-FR" sz="2400" dirty="0">
                <a:latin typeface="Garamond" panose="02020404030301010803" pitchFamily="18" charset="0"/>
              </a:rPr>
              <a:t>aux </a:t>
            </a:r>
            <a:r>
              <a:rPr lang="fr-FR" sz="2400" dirty="0" smtClean="0">
                <a:latin typeface="Garamond" panose="02020404030301010803" pitchFamily="18" charset="0"/>
              </a:rPr>
              <a:t>EC </a:t>
            </a:r>
            <a:endParaRPr lang="fr-FR" sz="2800" dirty="0">
              <a:latin typeface="Garamond" panose="020204040303010108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8860" y="3058"/>
            <a:ext cx="395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Vos interlocuteurs SU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860" y="4102597"/>
            <a:ext cx="9289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F497D"/>
                </a:solidFill>
                <a:latin typeface="Times New Roman" panose="02020603050405020304" pitchFamily="18" charset="0"/>
              </a:rPr>
              <a:t> 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0342" y="1271981"/>
            <a:ext cx="3383280" cy="536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8795207" y="114747"/>
            <a:ext cx="310683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Garamond" panose="02020404030301010803" pitchFamily="18" charset="0"/>
              </a:rPr>
              <a:t>Lecture impérative avant le 18 septembre !!! </a:t>
            </a:r>
            <a:r>
              <a:rPr lang="fr-FR" sz="2400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</a:t>
            </a: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854</Words>
  <Application>Microsoft Office PowerPoint</Application>
  <PresentationFormat>Grand écran</PresentationFormat>
  <Paragraphs>163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Times New Roman</vt:lpstr>
      <vt:lpstr>Wingdings</vt:lpstr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Gianluca Manzo</dc:creator>
  <cp:lastModifiedBy>Shahrazed LAKAF</cp:lastModifiedBy>
  <cp:revision>95</cp:revision>
  <dcterms:created xsi:type="dcterms:W3CDTF">2022-09-07T11:01:02Z</dcterms:created>
  <dcterms:modified xsi:type="dcterms:W3CDTF">2023-09-06T13:20:51Z</dcterms:modified>
</cp:coreProperties>
</file>