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8" r:id="rId2"/>
    <p:sldMasterId id="2147483676" r:id="rId3"/>
  </p:sldMasterIdLst>
  <p:sldIdLst>
    <p:sldId id="257" r:id="rId4"/>
    <p:sldId id="258" r:id="rId5"/>
    <p:sldId id="259" r:id="rId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sorbonne-universites.fr/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7610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6267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47590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327915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407134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520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91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81875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3998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1611305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423981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131125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2612967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820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797845" y="2024844"/>
            <a:ext cx="1922224" cy="1619796"/>
          </a:xfrm>
        </p:spPr>
        <p:txBody>
          <a:bodyPr wrap="none" anchor="t">
            <a:noAutofit/>
          </a:bodyPr>
          <a:lstStyle>
            <a:lvl1pPr algn="l">
              <a:lnSpc>
                <a:spcPts val="16000"/>
              </a:lnSpc>
              <a:defRPr sz="16000" b="0" cap="all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fr-FR" dirty="0"/>
              <a:t>0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895867" y="3765018"/>
            <a:ext cx="6720399" cy="1320167"/>
          </a:xfrm>
        </p:spPr>
        <p:txBody>
          <a:bodyPr anchor="t"/>
          <a:lstStyle>
            <a:lvl1pPr marL="0" indent="0" algn="l">
              <a:lnSpc>
                <a:spcPct val="110000"/>
              </a:lnSpc>
              <a:buNone/>
              <a:defRPr sz="1600" cap="all" baseline="0">
                <a:solidFill>
                  <a:schemeClr val="bg1"/>
                </a:solidFill>
                <a:latin typeface="+mn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/>
          <p:cNvSpPr txBox="1"/>
          <p:nvPr userDrawn="1"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10" name="Imag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663"/>
            <a:ext cx="1584000" cy="477543"/>
          </a:xfrm>
          <a:prstGeom prst="rect">
            <a:avLst/>
          </a:prstGeom>
        </p:spPr>
      </p:pic>
      <p:sp>
        <p:nvSpPr>
          <p:cNvPr id="4" name="Espace réservé du pied de page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>
                <a:solidFill>
                  <a:prstClr val="white"/>
                </a:solidFill>
              </a:rPr>
              <a:t>Titre de la présentation</a:t>
            </a:r>
            <a:endParaRPr lang="fr-FR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97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10081683" cy="4032250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45412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+ 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5472000" y="-9061"/>
            <a:ext cx="6720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3637056" cy="114300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1534584" y="2276475"/>
            <a:ext cx="3649315" cy="4032250"/>
          </a:xfrm>
        </p:spPr>
        <p:txBody>
          <a:bodyPr/>
          <a:lstStyle>
            <a:lvl1pPr>
              <a:defRPr sz="140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/>
            </a:lvl2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5472000" y="6165384"/>
            <a:ext cx="6720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1537243" y="6598509"/>
            <a:ext cx="2880000" cy="107722"/>
          </a:xfrm>
        </p:spPr>
        <p:txBody>
          <a:bodyPr anchor="b">
            <a:spAutoFit/>
          </a:bodyPr>
          <a:lstStyle>
            <a:lvl1pPr>
              <a:defRPr sz="700" cap="all" baseline="0"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100" b="0"/>
            </a:lvl2pPr>
          </a:lstStyle>
          <a:p>
            <a:pPr lvl="0"/>
            <a:r>
              <a:rPr lang="fr-FR" dirty="0"/>
              <a:t>TITRE DE LA SECTION</a:t>
            </a:r>
          </a:p>
        </p:txBody>
      </p:sp>
    </p:spTree>
    <p:extLst>
      <p:ext uri="{BB962C8B-B14F-4D97-AF65-F5344CB8AC3E}">
        <p14:creationId xmlns:p14="http://schemas.microsoft.com/office/powerpoint/2010/main" val="3185659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isu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/>
          <p:cNvSpPr>
            <a:spLocks noGrp="1"/>
          </p:cNvSpPr>
          <p:nvPr>
            <p:ph type="pic" sz="quarter" idx="13"/>
          </p:nvPr>
        </p:nvSpPr>
        <p:spPr>
          <a:xfrm>
            <a:off x="0" y="-9061"/>
            <a:ext cx="12192000" cy="6210369"/>
          </a:xfrm>
          <a:solidFill>
            <a:schemeClr val="bg2"/>
          </a:solidFill>
        </p:spPr>
        <p:txBody>
          <a:bodyPr anchor="ctr">
            <a:normAutofit/>
          </a:bodyPr>
          <a:lstStyle>
            <a:lvl1pPr algn="ctr">
              <a:defRPr sz="1400">
                <a:latin typeface="+mn-lt"/>
              </a:defRPr>
            </a:lvl1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10" name="Espace réservé du texte 9"/>
          <p:cNvSpPr>
            <a:spLocks noGrp="1"/>
          </p:cNvSpPr>
          <p:nvPr>
            <p:ph type="body" sz="quarter" idx="14"/>
          </p:nvPr>
        </p:nvSpPr>
        <p:spPr>
          <a:xfrm>
            <a:off x="0" y="6165384"/>
            <a:ext cx="12192000" cy="720000"/>
          </a:xfrm>
          <a:solidFill>
            <a:schemeClr val="accent4"/>
          </a:solidFill>
        </p:spPr>
        <p:txBody>
          <a:bodyPr lIns="216000" tIns="72000" rIns="108000" bIns="72000" anchor="ctr">
            <a:noAutofit/>
          </a:bodyPr>
          <a:lstStyle>
            <a:lvl1pPr>
              <a:defRPr sz="1000" b="1" cap="all" baseline="0">
                <a:solidFill>
                  <a:schemeClr val="bg1"/>
                </a:solidFill>
                <a:latin typeface="+mn-lt"/>
              </a:defRPr>
            </a:lvl1pPr>
            <a:lvl2pPr>
              <a:spcBef>
                <a:spcPts val="0"/>
              </a:spcBef>
              <a:defRPr sz="1000" b="0">
                <a:solidFill>
                  <a:schemeClr val="bg1"/>
                </a:solidFill>
                <a:latin typeface="+mn-lt"/>
              </a:defRPr>
            </a:lvl2pPr>
            <a:lvl3pPr>
              <a:defRPr sz="1200">
                <a:latin typeface="+mn-lt"/>
              </a:defRPr>
            </a:lvl3pPr>
            <a:lvl4pPr>
              <a:defRPr sz="1200">
                <a:latin typeface="+mn-lt"/>
              </a:defRPr>
            </a:lvl4pPr>
            <a:lvl5pPr>
              <a:defRPr sz="1200">
                <a:latin typeface="+mn-lt"/>
              </a:defRPr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</p:txBody>
      </p:sp>
    </p:spTree>
    <p:extLst>
      <p:ext uri="{BB962C8B-B14F-4D97-AF65-F5344CB8AC3E}">
        <p14:creationId xmlns:p14="http://schemas.microsoft.com/office/powerpoint/2010/main" val="700222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lô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7"/>
          <p:cNvSpPr>
            <a:spLocks noGrp="1"/>
          </p:cNvSpPr>
          <p:nvPr>
            <p:ph type="body" sz="quarter" idx="12"/>
          </p:nvPr>
        </p:nvSpPr>
        <p:spPr>
          <a:xfrm>
            <a:off x="4582973" y="1412776"/>
            <a:ext cx="7033293" cy="900100"/>
          </a:xfrm>
        </p:spPr>
        <p:txBody>
          <a:bodyPr anchor="b"/>
          <a:lstStyle>
            <a:lvl1pPr>
              <a:defRPr sz="1400" cap="all" baseline="0">
                <a:solidFill>
                  <a:schemeClr val="bg1"/>
                </a:solidFill>
                <a:latin typeface="+mn-lt"/>
              </a:defRPr>
            </a:lvl1pPr>
            <a:lvl2pPr marL="144000" indent="-144000">
              <a:spcBef>
                <a:spcPts val="300"/>
              </a:spcBef>
              <a:buSzPct val="80000"/>
              <a:buFont typeface="Wingdings" panose="05000000000000000000" pitchFamily="2" charset="2"/>
              <a:buChar char="l"/>
              <a:defRPr sz="1200" b="0">
                <a:solidFill>
                  <a:schemeClr val="bg1"/>
                </a:solidFill>
              </a:defRPr>
            </a:lvl2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ZoneTexte 6">
            <a:hlinkClick r:id="rId2"/>
          </p:cNvPr>
          <p:cNvSpPr txBox="1"/>
          <p:nvPr userDrawn="1"/>
        </p:nvSpPr>
        <p:spPr>
          <a:xfrm>
            <a:off x="4829130" y="6612741"/>
            <a:ext cx="1476934" cy="123111"/>
          </a:xfrm>
          <a:prstGeom prst="rect">
            <a:avLst/>
          </a:prstGeom>
          <a:noFill/>
        </p:spPr>
        <p:txBody>
          <a:bodyPr wrap="none" lIns="36000" tIns="0" rIns="36000" bIns="0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SORBONNE-UNIVERSITE.FR</a:t>
            </a:r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6244" y="2972949"/>
            <a:ext cx="2977984" cy="897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3941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uverture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34584" y="1988840"/>
            <a:ext cx="10081683" cy="1692188"/>
          </a:xfrm>
        </p:spPr>
        <p:txBody>
          <a:bodyPr anchor="ctr">
            <a:noAutofit/>
          </a:bodyPr>
          <a:lstStyle>
            <a:lvl1pPr>
              <a:defRPr sz="58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474406" y="2302024"/>
            <a:ext cx="4141861" cy="406896"/>
          </a:xfrm>
        </p:spPr>
        <p:txBody>
          <a:bodyPr>
            <a:normAutofit/>
          </a:bodyPr>
          <a:lstStyle>
            <a:lvl1pPr marL="0" indent="0" algn="l">
              <a:buNone/>
              <a:defRPr sz="1000" cap="all" baseline="0">
                <a:solidFill>
                  <a:schemeClr val="bg1"/>
                </a:solidFill>
                <a:latin typeface="+mn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fr-FR" dirty="0"/>
          </a:p>
        </p:txBody>
      </p:sp>
      <p:sp>
        <p:nvSpPr>
          <p:cNvPr id="6" name="ZoneTexte 5"/>
          <p:cNvSpPr txBox="1"/>
          <p:nvPr userDrawn="1"/>
        </p:nvSpPr>
        <p:spPr>
          <a:xfrm>
            <a:off x="9418422" y="5863041"/>
            <a:ext cx="2197845" cy="615553"/>
          </a:xfrm>
          <a:prstGeom prst="rect">
            <a:avLst/>
          </a:prstGeom>
          <a:noFill/>
        </p:spPr>
        <p:txBody>
          <a:bodyPr wrap="square" lIns="36000" tIns="0" rIns="3600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Document confidentiel –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ne peut être reproduit ni diffusé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sans l'accord préalable</a:t>
            </a:r>
            <a:b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fr-FR" sz="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de Sorbonne Université.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8421" y="4999741"/>
            <a:ext cx="2160000" cy="651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784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534584" y="548680"/>
            <a:ext cx="10047816" cy="1440160"/>
          </a:xfrm>
        </p:spPr>
        <p:txBody>
          <a:bodyPr>
            <a:noAutofit/>
          </a:bodyPr>
          <a:lstStyle>
            <a:lvl1pPr>
              <a:defRPr sz="5000"/>
            </a:lvl1pPr>
          </a:lstStyle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7"/>
          </p:nvPr>
        </p:nvSpPr>
        <p:spPr>
          <a:xfrm>
            <a:off x="1534584" y="2708921"/>
            <a:ext cx="5761549" cy="3599805"/>
          </a:xfrm>
        </p:spPr>
        <p:txBody>
          <a:bodyPr/>
          <a:lstStyle>
            <a:lvl1pPr marL="288000" indent="-288000">
              <a:spcBef>
                <a:spcPts val="600"/>
              </a:spcBef>
              <a:buClr>
                <a:schemeClr val="accent4"/>
              </a:buClr>
              <a:buFont typeface="+mj-lt"/>
              <a:buAutoNum type="arabicPeriod"/>
              <a:defRPr sz="1400" cap="all" baseline="0"/>
            </a:lvl1pPr>
            <a:lvl2pPr marL="288000">
              <a:spcBef>
                <a:spcPts val="0"/>
              </a:spcBef>
              <a:spcAft>
                <a:spcPts val="0"/>
              </a:spcAft>
              <a:defRPr sz="1200" b="0"/>
            </a:lvl2pPr>
            <a:lvl3pPr marL="288000">
              <a:spcBef>
                <a:spcPts val="0"/>
              </a:spcBef>
              <a:spcAft>
                <a:spcPts val="0"/>
              </a:spcAft>
              <a:defRPr sz="1200"/>
            </a:lvl3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123713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318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5716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1534584" y="989856"/>
            <a:ext cx="10047816" cy="1143000"/>
          </a:xfrm>
          <a:prstGeom prst="rect">
            <a:avLst/>
          </a:prstGeom>
        </p:spPr>
        <p:txBody>
          <a:bodyPr vert="horz" lIns="36000" tIns="0" rIns="36000" bIns="0" rtlCol="0" anchor="b">
            <a:norm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534584" y="2276872"/>
            <a:ext cx="10047816" cy="4031853"/>
          </a:xfrm>
          <a:prstGeom prst="rect">
            <a:avLst/>
          </a:prstGeom>
        </p:spPr>
        <p:txBody>
          <a:bodyPr vert="horz" lIns="36000" tIns="0" rIns="36000" bIns="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401672" y="6601044"/>
            <a:ext cx="3360000" cy="107722"/>
          </a:xfrm>
          <a:prstGeom prst="rect">
            <a:avLst/>
          </a:prstGeom>
        </p:spPr>
        <p:txBody>
          <a:bodyPr vert="horz" lIns="36000" tIns="0" rIns="36000" bIns="0" rtlCol="0" anchor="b">
            <a:spAutoFit/>
          </a:bodyPr>
          <a:lstStyle>
            <a:lvl1pPr algn="ctr">
              <a:defRPr sz="700">
                <a:solidFill>
                  <a:schemeClr val="accent1"/>
                </a:solidFill>
              </a:defRPr>
            </a:lvl1pPr>
          </a:lstStyle>
          <a:p>
            <a:r>
              <a:rPr lang="fr-FR">
                <a:solidFill>
                  <a:srgbClr val="E6332A"/>
                </a:solidFill>
              </a:rPr>
              <a:t>Titre de la présentation</a:t>
            </a:r>
            <a:endParaRPr lang="fr-FR" dirty="0">
              <a:solidFill>
                <a:srgbClr val="E6332A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1031326" y="6601044"/>
            <a:ext cx="233003" cy="107722"/>
          </a:xfrm>
          <a:prstGeom prst="rect">
            <a:avLst/>
          </a:prstGeom>
          <a:noFill/>
        </p:spPr>
        <p:txBody>
          <a:bodyPr wrap="none" lIns="36000" tIns="0" rIns="3600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EFBFBCE-6BD1-4F6A-9141-B5DA0ECB219E}" type="slidenum">
              <a:rPr kumimoji="0" lang="fr-FR" sz="700" b="0" i="0" u="none" strike="noStrike" kern="1200" cap="none" spc="0" normalizeH="0" baseline="0" noProof="0" smtClean="0">
                <a:ln>
                  <a:noFill/>
                </a:ln>
                <a:solidFill>
                  <a:srgbClr val="E6332A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‹N°›</a:t>
            </a:fld>
            <a:endParaRPr kumimoji="0" lang="fr-FR" sz="700" b="0" i="0" u="none" strike="noStrike" kern="1200" cap="none" spc="0" normalizeH="0" baseline="0" noProof="0" dirty="0">
              <a:ln>
                <a:noFill/>
              </a:ln>
              <a:solidFill>
                <a:srgbClr val="E6332A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5493" y="360310"/>
            <a:ext cx="1584000" cy="478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66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Tx/>
        <a:buNone/>
        <a:defRPr sz="1800" b="0" kern="1200">
          <a:solidFill>
            <a:schemeClr val="tx2"/>
          </a:solidFill>
          <a:latin typeface="+mj-lt"/>
          <a:ea typeface="+mn-ea"/>
          <a:cs typeface="+mn-cs"/>
        </a:defRPr>
      </a:lvl1pPr>
      <a:lvl2pPr marL="0" indent="0" algn="l" defTabSz="914400" rtl="0" eaLnBrk="1" latinLnBrk="0" hangingPunct="1">
        <a:spcBef>
          <a:spcPts val="600"/>
        </a:spcBef>
        <a:buFontTx/>
        <a:buNone/>
        <a:defRPr sz="1400" b="1" kern="1200">
          <a:solidFill>
            <a:schemeClr val="tx2"/>
          </a:solidFill>
          <a:latin typeface="+mn-lt"/>
          <a:ea typeface="+mn-ea"/>
          <a:cs typeface="+mn-cs"/>
        </a:defRPr>
      </a:lvl2pPr>
      <a:lvl3pPr marL="0" indent="0" algn="l" defTabSz="914400" rtl="0" eaLnBrk="1" latinLnBrk="0" hangingPunct="1">
        <a:spcBef>
          <a:spcPts val="600"/>
        </a:spcBef>
        <a:spcAft>
          <a:spcPts val="300"/>
        </a:spcAft>
        <a:buFontTx/>
        <a:buNone/>
        <a:defRPr sz="1400" b="0" kern="1200">
          <a:solidFill>
            <a:schemeClr val="tx2"/>
          </a:solidFill>
          <a:latin typeface="+mn-lt"/>
          <a:ea typeface="+mn-ea"/>
          <a:cs typeface="+mn-cs"/>
        </a:defRPr>
      </a:lvl3pPr>
      <a:lvl4pPr marL="504000" indent="-144000" algn="l" defTabSz="914400" rtl="0" eaLnBrk="1" latinLnBrk="0" hangingPunct="1">
        <a:spcBef>
          <a:spcPts val="0"/>
        </a:spcBef>
        <a:buSzPct val="80000"/>
        <a:buFont typeface="Wingdings" panose="05000000000000000000" pitchFamily="2" charset="2"/>
        <a:buChar char="l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648000" indent="-108000" algn="l" defTabSz="914400" rtl="0" eaLnBrk="1" latinLnBrk="0" hangingPunct="1">
        <a:spcBef>
          <a:spcPts val="0"/>
        </a:spcBef>
        <a:buFont typeface="Arial" panose="020B0604020202020204" pitchFamily="34" charset="0"/>
        <a:buChar char="»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www.google.fr/url?sa=i&amp;rct=j&amp;q=&amp;esrc=s&amp;source=images&amp;cd=&amp;cad=rja&amp;uact=8&amp;ved=2ahUKEwjTq4Ptk5DdAhVMdhoKHSAUBloQjRx6BAgBEAU&amp;url=https://www.arageek.com/ibda3world/10-weirdest-courses&amp;psig=AOvVaw0EiiK4iJIKoZsVBAHhSn15&amp;ust=1535559698643065" TargetMode="Externa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-lettres-24.sorbonne-universite.fr/mod/folder/view.php?id=11708" TargetMode="External"/><Relationship Id="rId2" Type="http://schemas.openxmlformats.org/officeDocument/2006/relationships/hyperlink" Target="mailto:massonjeanyves@gmail.com" TargetMode="External"/><Relationship Id="rId1" Type="http://schemas.openxmlformats.org/officeDocument/2006/relationships/slideLayout" Target="../slideLayouts/slideLayout18.xml"/><Relationship Id="rId5" Type="http://schemas.openxmlformats.org/officeDocument/2006/relationships/hyperlink" Target="mailto:antonia.moya@sorbonne-universite.fr" TargetMode="External"/><Relationship Id="rId4" Type="http://schemas.openxmlformats.org/officeDocument/2006/relationships/hyperlink" Target="mailto:smahane.moussaten@sorbonne-universite.f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2207568" y="2024844"/>
            <a:ext cx="8064896" cy="1619796"/>
          </a:xfrm>
        </p:spPr>
        <p:txBody>
          <a:bodyPr anchor="b"/>
          <a:lstStyle/>
          <a:p>
            <a:pPr algn="ctr">
              <a:lnSpc>
                <a:spcPct val="100000"/>
              </a:lnSpc>
            </a:pPr>
            <a:r>
              <a:rPr lang="fr-FR" sz="4000" dirty="0"/>
              <a:t>Master RECHERCHE</a:t>
            </a:r>
            <a:br>
              <a:rPr lang="fr-FR" sz="4000" dirty="0"/>
            </a:br>
            <a:r>
              <a:rPr lang="fr-FR" sz="4000" dirty="0"/>
              <a:t> LITTÉRATURE COMPAREE</a:t>
            </a:r>
            <a:br>
              <a:rPr lang="fr-FR" sz="4000" dirty="0"/>
            </a:br>
            <a:r>
              <a:rPr lang="fr-FR" sz="4000" dirty="0"/>
              <a:t>Pr. J. Y. Masson</a:t>
            </a:r>
          </a:p>
        </p:txBody>
      </p:sp>
    </p:spTree>
    <p:extLst>
      <p:ext uri="{BB962C8B-B14F-4D97-AF65-F5344CB8AC3E}">
        <p14:creationId xmlns:p14="http://schemas.microsoft.com/office/powerpoint/2010/main" val="1626658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639616" y="845840"/>
            <a:ext cx="7535862" cy="1143000"/>
          </a:xfrm>
        </p:spPr>
        <p:txBody>
          <a:bodyPr/>
          <a:lstStyle/>
          <a:p>
            <a:r>
              <a:rPr lang="fr-FR" dirty="0"/>
              <a:t>Master recherche</a:t>
            </a:r>
            <a:br>
              <a:rPr lang="fr-FR" dirty="0"/>
            </a:br>
            <a:r>
              <a:rPr lang="fr-FR" dirty="0"/>
              <a:t>Littérature comparée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>
          <a:xfrm>
            <a:off x="2314898" y="2349078"/>
            <a:ext cx="7741542" cy="403225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fr-FR" sz="2300" dirty="0">
                <a:latin typeface="+mn-lt"/>
              </a:rPr>
              <a:t>Approche interculturelle d’un corpus plurilingue</a:t>
            </a:r>
          </a:p>
          <a:p>
            <a:pPr marL="342900" indent="-342900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fr-FR" sz="2300" dirty="0">
                <a:latin typeface="+mn-lt"/>
              </a:rPr>
              <a:t>Textes étrangers à lire en langue originale</a:t>
            </a:r>
          </a:p>
          <a:p>
            <a:pPr marL="342900" indent="-342900">
              <a:spcAft>
                <a:spcPts val="500"/>
              </a:spcAft>
              <a:buFont typeface="Arial" panose="020B0604020202020204" pitchFamily="34" charset="0"/>
              <a:buChar char="•"/>
            </a:pPr>
            <a:r>
              <a:rPr lang="fr-FR" sz="2300" dirty="0">
                <a:latin typeface="+mn-lt"/>
              </a:rPr>
              <a:t>Parcours indicatifs:</a:t>
            </a:r>
          </a:p>
          <a:p>
            <a:pPr marL="720000" indent="-285750"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fr-FR" dirty="0">
                <a:latin typeface="+mn-lt"/>
              </a:rPr>
              <a:t>Antiquité et modernité</a:t>
            </a:r>
          </a:p>
          <a:p>
            <a:pPr marL="720000" indent="-285750"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fr-FR" dirty="0">
                <a:latin typeface="+mn-lt"/>
              </a:rPr>
              <a:t>Mythe et littérature</a:t>
            </a:r>
          </a:p>
          <a:p>
            <a:pPr marL="720000" indent="-285750"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fr-FR" dirty="0">
                <a:latin typeface="+mn-lt"/>
              </a:rPr>
              <a:t>Lettres et arts</a:t>
            </a:r>
          </a:p>
          <a:p>
            <a:pPr marL="720000" indent="-285750"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fr-FR" dirty="0">
                <a:latin typeface="+mn-lt"/>
              </a:rPr>
              <a:t>Etudes de genre (</a:t>
            </a:r>
            <a:r>
              <a:rPr lang="fr-FR" dirty="0" err="1">
                <a:latin typeface="+mn-lt"/>
              </a:rPr>
              <a:t>gender</a:t>
            </a:r>
            <a:r>
              <a:rPr lang="fr-FR" dirty="0">
                <a:latin typeface="+mn-lt"/>
              </a:rPr>
              <a:t>)</a:t>
            </a:r>
          </a:p>
          <a:p>
            <a:pPr marL="720000" indent="-285750">
              <a:lnSpc>
                <a:spcPts val="2600"/>
              </a:lnSpc>
              <a:buFont typeface="Courier New" panose="02070309020205020404" pitchFamily="49" charset="0"/>
              <a:buChar char="o"/>
            </a:pPr>
            <a:r>
              <a:rPr lang="fr-FR" dirty="0" err="1">
                <a:latin typeface="+mn-lt"/>
              </a:rPr>
              <a:t>Traductologie</a:t>
            </a:r>
            <a:endParaRPr lang="fr-FR" dirty="0">
              <a:latin typeface="+mn-lt"/>
            </a:endParaRPr>
          </a:p>
          <a:p>
            <a:pPr marL="254250"/>
            <a:endParaRPr lang="fr-FR" sz="1600" dirty="0">
              <a:latin typeface="+mn-lt"/>
            </a:endParaRPr>
          </a:p>
          <a:p>
            <a:r>
              <a:rPr lang="fr-FR" sz="2100" dirty="0">
                <a:latin typeface="+mn-lt"/>
              </a:rPr>
              <a:t>Composante: UFR de Littératures française et comparée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fr-FR" dirty="0"/>
          </a:p>
        </p:txBody>
      </p:sp>
      <p:pic>
        <p:nvPicPr>
          <p:cNvPr id="9218" name="Picture 2" descr="Image associée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8128" y="8461"/>
            <a:ext cx="3419872" cy="1476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230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Master recherche </a:t>
            </a:r>
            <a:br>
              <a:rPr lang="fr-FR" dirty="0"/>
            </a:br>
            <a:r>
              <a:rPr lang="fr-FR" dirty="0"/>
              <a:t>Littérature comparée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>
                <a:solidFill>
                  <a:srgbClr val="E6332A"/>
                </a:solidFill>
                <a:latin typeface="Arial"/>
              </a:rPr>
              <a:t>Titre de la présentation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/>
              <a:t>Contact:</a:t>
            </a:r>
          </a:p>
          <a:p>
            <a:r>
              <a:rPr lang="fr-FR" dirty="0"/>
              <a:t>	Pr. J.Y. Masson: </a:t>
            </a:r>
          </a:p>
          <a:p>
            <a:r>
              <a:rPr lang="fr-FR" dirty="0">
                <a:hlinkClick r:id="rId2"/>
              </a:rPr>
              <a:t>massonjeanyves@gmail.com</a:t>
            </a:r>
            <a:endParaRPr lang="fr-FR" dirty="0"/>
          </a:p>
          <a:p>
            <a:endParaRPr lang="fr-FR" dirty="0"/>
          </a:p>
          <a:p>
            <a:r>
              <a:rPr lang="fr-FR" dirty="0" smtClean="0"/>
              <a:t>Brochure </a:t>
            </a:r>
            <a:r>
              <a:rPr lang="fr-FR" dirty="0"/>
              <a:t>téléchargeable en ligne</a:t>
            </a:r>
          </a:p>
          <a:p>
            <a:endParaRPr lang="fr-FR" dirty="0"/>
          </a:p>
          <a:p>
            <a:r>
              <a:rPr lang="fr-FR" dirty="0">
                <a:hlinkClick r:id="rId3"/>
              </a:rPr>
              <a:t>https://moodle-lettres-24.sorbonne-universite.fr/mod/folder/view.php?id=11708</a:t>
            </a:r>
            <a:r>
              <a:rPr lang="fr-FR" dirty="0"/>
              <a:t> </a:t>
            </a:r>
          </a:p>
          <a:p>
            <a:endParaRPr lang="fr-FR" dirty="0"/>
          </a:p>
          <a:p>
            <a:endParaRPr lang="fr-FR" dirty="0"/>
          </a:p>
          <a:p>
            <a:r>
              <a:rPr lang="fr-FR" dirty="0"/>
              <a:t>Secrétariat: </a:t>
            </a:r>
            <a:r>
              <a:rPr lang="fi-FI" dirty="0"/>
              <a:t>MOUSSATEN Smahane </a:t>
            </a:r>
            <a:r>
              <a:rPr lang="fi-FI" dirty="0">
                <a:hlinkClick r:id="rId4"/>
              </a:rPr>
              <a:t>smahane.moussaten@sorbonne-universite.fr</a:t>
            </a:r>
            <a:endParaRPr lang="fi-FI" dirty="0"/>
          </a:p>
          <a:p>
            <a:r>
              <a:rPr lang="fi-FI" dirty="0"/>
              <a:t>		MOYA Antonia  </a:t>
            </a:r>
            <a:r>
              <a:rPr lang="fi-FI" dirty="0">
                <a:hlinkClick r:id="rId5"/>
              </a:rPr>
              <a:t>antonia.moya@sorbonne-universite.fr</a:t>
            </a:r>
            <a:r>
              <a:rPr lang="fi-FI" dirty="0"/>
              <a:t> </a:t>
            </a:r>
            <a:endParaRPr lang="fr-FR" dirty="0"/>
          </a:p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53981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2_Sorbonne Université Lettres 4x3 v1">
  <a:themeElements>
    <a:clrScheme name="Sorbonne Université_Couleurs">
      <a:dk1>
        <a:sysClr val="windowText" lastClr="000000"/>
      </a:dk1>
      <a:lt1>
        <a:sysClr val="window" lastClr="FFFFFF"/>
      </a:lt1>
      <a:dk2>
        <a:srgbClr val="1D2769"/>
      </a:dk2>
      <a:lt2>
        <a:srgbClr val="EAE8E5"/>
      </a:lt2>
      <a:accent1>
        <a:srgbClr val="E6332A"/>
      </a:accent1>
      <a:accent2>
        <a:srgbClr val="1D2769"/>
      </a:accent2>
      <a:accent3>
        <a:srgbClr val="52B5E5"/>
      </a:accent3>
      <a:accent4>
        <a:srgbClr val="FFB700"/>
      </a:accent4>
      <a:accent5>
        <a:srgbClr val="AC182E"/>
      </a:accent5>
      <a:accent6>
        <a:srgbClr val="58585A"/>
      </a:accent6>
      <a:hlink>
        <a:srgbClr val="E6332A"/>
      </a:hlink>
      <a:folHlink>
        <a:srgbClr val="E6332A"/>
      </a:folHlink>
    </a:clrScheme>
    <a:fontScheme name="Essentie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4"/>
        </a:solidFill>
        <a:ln>
          <a:solidFill>
            <a:schemeClr val="accent4"/>
          </a:solidFill>
        </a:ln>
      </a:spPr>
      <a:bodyPr lIns="36000" tIns="36000" rIns="36000" bIns="36000" rtlCol="0" anchor="ctr"/>
      <a:lstStyle>
        <a:defPPr algn="ctr">
          <a:defRPr sz="14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lIns="36000" tIns="0" rIns="36000" bIns="0" rtlCol="0">
        <a:spAutoFit/>
      </a:bodyPr>
      <a:lstStyle>
        <a:defPPr>
          <a:defRPr sz="1200" smtClean="0">
            <a:solidFill>
              <a:schemeClr val="tx2"/>
            </a:solidFill>
          </a:defRPr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</TotalTime>
  <Words>51</Words>
  <Application>Microsoft Office PowerPoint</Application>
  <PresentationFormat>Grand écran</PresentationFormat>
  <Paragraphs>25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3</vt:i4>
      </vt:variant>
    </vt:vector>
  </HeadingPairs>
  <TitlesOfParts>
    <vt:vector size="10" baseType="lpstr">
      <vt:lpstr>Arial</vt:lpstr>
      <vt:lpstr>Arial Black</vt:lpstr>
      <vt:lpstr>Courier New</vt:lpstr>
      <vt:lpstr>Wingdings</vt:lpstr>
      <vt:lpstr>Sorbonne Université Lettres 4x3 v1</vt:lpstr>
      <vt:lpstr>1_Sorbonne Université Lettres 4x3 v1</vt:lpstr>
      <vt:lpstr>2_Sorbonne Université Lettres 4x3 v1</vt:lpstr>
      <vt:lpstr>Master RECHERCHE  LITTÉRATURE COMPAREE Pr. J. Y. Masson</vt:lpstr>
      <vt:lpstr>Master recherche Littérature comparée</vt:lpstr>
      <vt:lpstr>Master recherche  Littérature comparée</vt:lpstr>
    </vt:vector>
  </TitlesOfParts>
  <Company>SSI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Master RECHERCHE  LITTÉRATURE COMPAREE A. Tomiche</dc:title>
  <dc:creator>Joëlle Ducos</dc:creator>
  <cp:lastModifiedBy>Olivier CANAL</cp:lastModifiedBy>
  <cp:revision>7</cp:revision>
  <dcterms:created xsi:type="dcterms:W3CDTF">2020-07-10T06:22:50Z</dcterms:created>
  <dcterms:modified xsi:type="dcterms:W3CDTF">2024-09-16T10:20:31Z</dcterms:modified>
</cp:coreProperties>
</file>