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84" r:id="rId3"/>
    <p:sldId id="286" r:id="rId4"/>
    <p:sldId id="313" r:id="rId5"/>
    <p:sldId id="314" r:id="rId6"/>
    <p:sldId id="300" r:id="rId7"/>
    <p:sldId id="301" r:id="rId8"/>
    <p:sldId id="298" r:id="rId9"/>
    <p:sldId id="310" r:id="rId10"/>
    <p:sldId id="268" r:id="rId11"/>
    <p:sldId id="315" r:id="rId12"/>
    <p:sldId id="289" r:id="rId13"/>
    <p:sldId id="296" r:id="rId14"/>
    <p:sldId id="267" r:id="rId15"/>
    <p:sldId id="257" r:id="rId16"/>
    <p:sldId id="287" r:id="rId17"/>
    <p:sldId id="295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974" userDrawn="1">
          <p15:clr>
            <a:srgbClr val="A4A3A4"/>
          </p15:clr>
        </p15:guide>
        <p15:guide id="3" orient="horz" pos="143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317" userDrawn="1">
          <p15:clr>
            <a:srgbClr val="A4A3A4"/>
          </p15:clr>
        </p15:guide>
        <p15:guide id="6" pos="363" userDrawn="1">
          <p15:clr>
            <a:srgbClr val="A4A3A4"/>
          </p15:clr>
        </p15:guide>
        <p15:guide id="7" pos="967" userDrawn="1">
          <p15:clr>
            <a:srgbClr val="A4A3A4"/>
          </p15:clr>
        </p15:guide>
        <p15:guide id="8" orient="horz" pos="1525">
          <p15:clr>
            <a:srgbClr val="A4A3A4"/>
          </p15:clr>
        </p15:guide>
        <p15:guide id="9" pos="6312">
          <p15:clr>
            <a:srgbClr val="A4A3A4"/>
          </p15:clr>
        </p15:guide>
        <p15:guide id="10" pos="13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ëlle Ducos" initials="JD" lastIdx="6" clrIdx="0">
    <p:extLst>
      <p:ext uri="{19B8F6BF-5375-455C-9EA6-DF929625EA0E}">
        <p15:presenceInfo xmlns:p15="http://schemas.microsoft.com/office/powerpoint/2012/main" userId="S-1-5-21-2848354417-3504815463-4087715384-1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2" autoAdjust="0"/>
    <p:restoredTop sz="94690" autoAdjust="0"/>
  </p:normalViewPr>
  <p:slideViewPr>
    <p:cSldViewPr showGuides="1">
      <p:cViewPr varScale="1">
        <p:scale>
          <a:sx n="64" d="100"/>
          <a:sy n="64" d="100"/>
        </p:scale>
        <p:origin x="96" y="288"/>
      </p:cViewPr>
      <p:guideLst>
        <p:guide orient="horz" pos="2160"/>
        <p:guide orient="horz" pos="3974"/>
        <p:guide orient="horz" pos="1434"/>
        <p:guide pos="3840"/>
        <p:guide pos="7317"/>
        <p:guide pos="363"/>
        <p:guide pos="967"/>
        <p:guide orient="horz" pos="1525"/>
        <p:guide pos="6312"/>
        <p:guide pos="1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3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4BA52-30B0-4077-ACCB-40A49A5AA35E}" type="datetimeFigureOut">
              <a:rPr lang="fr-FR" smtClean="0"/>
              <a:pPr/>
              <a:t>02/04/2024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A391B-EC18-453F-B7A6-BE2127F644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49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A391B-EC18-453F-B7A6-BE2127F6443B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58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9457" y="1556792"/>
            <a:ext cx="7380820" cy="2124236"/>
          </a:xfrm>
        </p:spPr>
        <p:txBody>
          <a:bodyPr anchor="ctr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14999" y="1867956"/>
            <a:ext cx="2318488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7125885" y="6022739"/>
            <a:ext cx="1876130" cy="538609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</a:rPr>
              <a:t>Document confidentiel –</a:t>
            </a:r>
            <a:br>
              <a:rPr lang="fr-FR" sz="700" dirty="0">
                <a:solidFill>
                  <a:schemeClr val="bg1"/>
                </a:solidFill>
              </a:rPr>
            </a:br>
            <a:r>
              <a:rPr lang="fr-FR" sz="700" dirty="0">
                <a:solidFill>
                  <a:schemeClr val="bg1"/>
                </a:solidFill>
              </a:rPr>
              <a:t>ne peut être reproduit ni diffusé</a:t>
            </a:r>
            <a:br>
              <a:rPr lang="fr-FR" sz="700" dirty="0">
                <a:solidFill>
                  <a:schemeClr val="bg1"/>
                </a:solidFill>
              </a:rPr>
            </a:br>
            <a:r>
              <a:rPr lang="fr-FR" sz="700" dirty="0">
                <a:solidFill>
                  <a:schemeClr val="bg1"/>
                </a:solidFill>
              </a:rPr>
              <a:t>sans l'accord préalable</a:t>
            </a:r>
            <a:br>
              <a:rPr lang="fr-FR" sz="700" dirty="0">
                <a:solidFill>
                  <a:schemeClr val="bg1"/>
                </a:solidFill>
              </a:rPr>
            </a:br>
            <a:r>
              <a:rPr lang="fr-FR" sz="700" dirty="0">
                <a:solidFill>
                  <a:schemeClr val="bg1"/>
                </a:solidFill>
              </a:rPr>
              <a:t>de</a:t>
            </a:r>
            <a:r>
              <a:rPr lang="fr-FR" sz="700" baseline="0" dirty="0">
                <a:solidFill>
                  <a:schemeClr val="bg1"/>
                </a:solidFill>
              </a:rPr>
              <a:t> Sorbonne Université.</a:t>
            </a:r>
            <a:endParaRPr lang="fr-FR" sz="700" dirty="0">
              <a:solidFill>
                <a:schemeClr val="bg1"/>
              </a:solidFill>
            </a:endParaRPr>
          </a:p>
          <a:p>
            <a:endParaRPr lang="fr-FR" sz="700" dirty="0">
              <a:solidFill>
                <a:schemeClr val="bg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884" y="4762071"/>
            <a:ext cx="1876130" cy="75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06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2171700" y="2420938"/>
            <a:ext cx="7848600" cy="3887788"/>
          </a:xfrm>
        </p:spPr>
        <p:txBody>
          <a:bodyPr/>
          <a:lstStyle>
            <a:lvl1pPr marL="287338" indent="-287338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6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6500"/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299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941997" y="2420887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0019" y="4161061"/>
            <a:ext cx="5124433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fld id="{6EFBFBCE-6BD1-4F6A-9141-B5DA0ECB219E}" type="slidenum">
              <a:rPr lang="fr-FR" sz="700" smtClean="0">
                <a:solidFill>
                  <a:schemeClr val="bg1"/>
                </a:solidFill>
              </a:rPr>
              <a:pPr/>
              <a:t>‹N°›</a:t>
            </a:fld>
            <a:endParaRPr lang="fr-FR" sz="700" dirty="0">
              <a:solidFill>
                <a:schemeClr val="bg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r-FR"/>
              <a:t>Titre de la présentation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0" y="2421386"/>
            <a:ext cx="893107" cy="35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8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2171701" y="2420937"/>
            <a:ext cx="7848600" cy="38877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160000" y="6598509"/>
            <a:ext cx="270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094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6672064" y="-9061"/>
            <a:ext cx="5519936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1898" y="989856"/>
            <a:ext cx="4212134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2171700" y="2420939"/>
            <a:ext cx="4226331" cy="3887786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6672064" y="6165384"/>
            <a:ext cx="5519936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160000" y="6598509"/>
            <a:ext cx="270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95644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5841268"/>
            <a:ext cx="12192000" cy="1044116"/>
          </a:xfrm>
          <a:solidFill>
            <a:schemeClr val="accent4"/>
          </a:solidFill>
        </p:spPr>
        <p:txBody>
          <a:bodyPr lIns="1080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76562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5159896" y="1340768"/>
            <a:ext cx="5610661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5159896" y="6602400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algn="ctr"/>
            <a:r>
              <a:rPr lang="fr-FR" sz="800" dirty="0">
                <a:solidFill>
                  <a:schemeClr val="bg1"/>
                </a:solidFill>
              </a:rPr>
              <a:t>SORBONNE-UNIVERSITE.FR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96" y="3213988"/>
            <a:ext cx="2054806" cy="82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3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171701" y="989856"/>
            <a:ext cx="7848600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71701" y="2420938"/>
            <a:ext cx="7848600" cy="3887787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087888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pPr algn="l"/>
            <a:r>
              <a:rPr lang="fr-FR" dirty="0"/>
              <a:t>Titre de la présentation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fld id="{6EFBFBCE-6BD1-4F6A-9141-B5DA0ECB219E}" type="slidenum">
              <a:rPr lang="fr-FR" sz="700" smtClean="0">
                <a:solidFill>
                  <a:schemeClr val="accent1"/>
                </a:solidFill>
              </a:rPr>
              <a:pPr/>
              <a:t>‹N°›</a:t>
            </a:fld>
            <a:endParaRPr lang="fr-FR" sz="700" dirty="0">
              <a:solidFill>
                <a:schemeClr val="accent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47" y="2421121"/>
            <a:ext cx="893108" cy="35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1" r:id="rId3"/>
    <p:sldLayoutId id="2147483650" r:id="rId4"/>
    <p:sldLayoutId id="2147483652" r:id="rId5"/>
    <p:sldLayoutId id="2147483653" r:id="rId6"/>
    <p:sldLayoutId id="2147483654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gveyssey@gmail.com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r-mg42.mail.yahoo.com/compose?to=s.heriche_pradeau@orange.fr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christine.silvi@wanadoo.fr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helene.biu197@orange.fr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oelle.ducos@sorbonne-universite.fr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3392" y="1556792"/>
            <a:ext cx="7560840" cy="212423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sz="7200" dirty="0"/>
              <a:t>Banque </a:t>
            </a:r>
            <a:br>
              <a:rPr lang="fr-FR" sz="7200" dirty="0"/>
            </a:br>
            <a:r>
              <a:rPr lang="fr-FR" sz="7200" dirty="0"/>
              <a:t>de sujets de mémoires </a:t>
            </a:r>
            <a:r>
              <a:rPr lang="fr-FR" dirty="0"/>
              <a:t/>
            </a:r>
            <a:br>
              <a:rPr lang="fr-FR" dirty="0"/>
            </a:br>
            <a:r>
              <a:rPr lang="fr-FR" sz="3600" dirty="0"/>
              <a:t>Master Lettres médiévales et Master Langue française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405491" y="1964887"/>
            <a:ext cx="2725902" cy="406896"/>
          </a:xfrm>
        </p:spPr>
        <p:txBody>
          <a:bodyPr>
            <a:noAutofit/>
          </a:bodyPr>
          <a:lstStyle/>
          <a:p>
            <a:r>
              <a:rPr lang="fr-FR" sz="54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50465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Géraldine VEYSSEYRE </a:t>
            </a:r>
            <a:br>
              <a:rPr lang="fr-FR" dirty="0"/>
            </a:br>
            <a:r>
              <a:rPr lang="fr-FR" dirty="0"/>
              <a:t>MCF HDR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171701" y="2420937"/>
            <a:ext cx="9249986" cy="3887787"/>
          </a:xfrm>
        </p:spPr>
        <p:txBody>
          <a:bodyPr/>
          <a:lstStyle/>
          <a:p>
            <a:r>
              <a:rPr lang="fr-FR" dirty="0"/>
              <a:t>Spécialités:</a:t>
            </a:r>
          </a:p>
          <a:p>
            <a:endParaRPr lang="fr-FR" dirty="0"/>
          </a:p>
          <a:p>
            <a:pPr>
              <a:spcAft>
                <a:spcPts val="0"/>
              </a:spcAft>
              <a:tabLst>
                <a:tab pos="450215" algn="l"/>
                <a:tab pos="900430" algn="l"/>
                <a:tab pos="1350645" algn="l"/>
                <a:tab pos="1657350" algn="l"/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Philologie et ecdotique ;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50215" algn="l"/>
                <a:tab pos="900430" algn="l"/>
                <a:tab pos="1350645" algn="l"/>
                <a:tab pos="1657350" algn="l"/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Réception des textes médiévaux français, catalans et latins en domaine d’oïl ;</a:t>
            </a:r>
          </a:p>
          <a:p>
            <a:pPr>
              <a:spcAft>
                <a:spcPts val="0"/>
              </a:spcAft>
              <a:tabLst>
                <a:tab pos="450215" algn="l"/>
                <a:tab pos="900430" algn="l"/>
                <a:tab pos="1350645" algn="l"/>
                <a:tab pos="1657350" algn="l"/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</a:rPr>
              <a:t>Traducteurs, copistes et compilateurs ;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50215" algn="l"/>
                <a:tab pos="900430" algn="l"/>
                <a:tab pos="1350645" algn="l"/>
                <a:tab pos="1657350" algn="l"/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Codicologie, paléographie, histoire matérielle du livre manuscrit ;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Littérature religieuse et morale, littérature arthurienne, chroniques, proses bourguignonnes.</a:t>
            </a:r>
          </a:p>
          <a:p>
            <a:endParaRPr lang="fr-FR" dirty="0">
              <a:latin typeface="Cambria" panose="02040503050406030204" pitchFamily="18" charset="0"/>
            </a:endParaRPr>
          </a:p>
          <a:p>
            <a:endParaRPr lang="fr-FR" dirty="0">
              <a:latin typeface="Cambria" panose="02040503050406030204" pitchFamily="18" charset="0"/>
            </a:endParaRPr>
          </a:p>
          <a:p>
            <a:endParaRPr lang="fr-FR" dirty="0">
              <a:latin typeface="Cambria" panose="02040503050406030204" pitchFamily="18" charset="0"/>
            </a:endParaRPr>
          </a:p>
          <a:p>
            <a:r>
              <a:rPr lang="fr-FR" dirty="0"/>
              <a:t>Contact:</a:t>
            </a:r>
          </a:p>
          <a:p>
            <a:r>
              <a:rPr lang="fr-FR" dirty="0">
                <a:hlinkClick r:id="rId2"/>
              </a:rPr>
              <a:t>gveyssey@gmail.com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998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Géraldine VEYSSEYRE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171699" y="1878676"/>
            <a:ext cx="9166861" cy="4729942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Exemples de sujets possibles (en sus des sujets envisagés par les étudiants dans les domaines énumérés </a:t>
            </a:r>
            <a:r>
              <a:rPr lang="fr-FR" i="1" dirty="0"/>
              <a:t>supra</a:t>
            </a:r>
            <a:r>
              <a:rPr lang="fr-FR" dirty="0"/>
              <a:t>) :</a:t>
            </a:r>
          </a:p>
          <a:p>
            <a:endParaRPr lang="fr-FR" u="sng" dirty="0">
              <a:latin typeface="+mn-lt"/>
            </a:endParaRPr>
          </a:p>
          <a:p>
            <a:r>
              <a:rPr lang="fr-FR" u="sng" dirty="0">
                <a:latin typeface="+mn-lt"/>
              </a:rPr>
              <a:t>Littérature historique</a:t>
            </a:r>
          </a:p>
          <a:p>
            <a:endParaRPr lang="fr-FR" u="sng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Édition et étude de la version continentale du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Brut anglo-normand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en prose.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Chronique universelle : le </a:t>
            </a:r>
            <a:r>
              <a:rPr lang="fr-FR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Fardelet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hystorial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de Pierre </a:t>
            </a:r>
            <a:r>
              <a:rPr lang="fr-FR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Farget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, traduction du </a:t>
            </a:r>
            <a:r>
              <a:rPr lang="fr-FR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Fasciculum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temporum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de Werner </a:t>
            </a:r>
            <a:r>
              <a:rPr lang="fr-FR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Rolevinck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(édition ou étude).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Écriture de l’histoire à la cour de Bourgogne à la fin du Moyen Âge, notamment dans les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Chroniques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de Georges Chastelain ou la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Fleur des histoires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de Jean </a:t>
            </a:r>
            <a:r>
              <a:rPr lang="fr-FR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Mansel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fr-FR" sz="1600" u="sng" dirty="0"/>
          </a:p>
          <a:p>
            <a:r>
              <a:rPr lang="fr-FR" u="sng" dirty="0">
                <a:latin typeface="+mn-lt"/>
              </a:rPr>
              <a:t>Littérature religieuse</a:t>
            </a:r>
          </a:p>
          <a:p>
            <a:endParaRPr lang="fr-FR" u="sng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Étude et, le cas échéant, édition partielle du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Livre des anges 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traduit de Francesc </a:t>
            </a:r>
            <a:r>
              <a:rPr lang="fr-FR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Eiximenis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(XVe s.).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Sujets variés sur les (nombreuses) Harmonies évangéliques traitant de la Vie de Jésus-Christ à la fin du Moyen Âge (éditions, études comparatives, poétique du récit, </a:t>
            </a:r>
            <a:r>
              <a:rPr lang="fr-FR" sz="1600">
                <a:latin typeface="Cambria" panose="02040503050406030204" pitchFamily="18" charset="0"/>
                <a:ea typeface="Cambria" panose="02040503050406030204" pitchFamily="18" charset="0"/>
              </a:rPr>
              <a:t>rapport avec 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la </a:t>
            </a:r>
            <a:r>
              <a:rPr lang="fr-FR" sz="1600">
                <a:latin typeface="Cambria" panose="02040503050406030204" pitchFamily="18" charset="0"/>
                <a:ea typeface="Cambria" panose="02040503050406030204" pitchFamily="18" charset="0"/>
              </a:rPr>
              <a:t>liturgie ou 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l’hagiographie…).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Exploration de recueils religieux et moraux des XIVe et XVe siècles. Ex : ms. Paris, Bibliothèque de l’Arsenal, 2109.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Édition partielle et étude de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L’Aiguillon d’amour divine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, traduction française du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Stimulus </a:t>
            </a:r>
            <a:r>
              <a:rPr lang="fr-FR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Amoris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du Pseudo-Bonaventure (Paris, Michel Lenoir, 1499 ; exemplaire Bibliothèque nationale de France, département Réserve des livres rares, D-5365).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Édition et étude des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Douze fruits de l’esprit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de Robert Ciboule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(XV</a:t>
            </a:r>
            <a:r>
              <a:rPr lang="fr-FR" sz="1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 s.).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Étude comparative des cinq versions existantes du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Miroir de la salvation humaine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, traductions françaises anonymes du 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Speculum </a:t>
            </a:r>
            <a:r>
              <a:rPr lang="fr-FR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humanae</a:t>
            </a:r>
            <a:r>
              <a:rPr lang="fr-F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600" i="1" dirty="0" err="1">
                <a:latin typeface="Cambria" panose="02040503050406030204" pitchFamily="18" charset="0"/>
                <a:ea typeface="Cambria" panose="02040503050406030204" pitchFamily="18" charset="0"/>
              </a:rPr>
              <a:t>salvationis</a:t>
            </a:r>
            <a:r>
              <a:rPr lang="fr-FR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3495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Sandrine HERICHE-PRADEAU</a:t>
            </a:r>
            <a:br>
              <a:rPr lang="fr-FR" dirty="0"/>
            </a:br>
            <a:r>
              <a:rPr lang="fr-FR" dirty="0"/>
              <a:t>MCF HDR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Spécialités:</a:t>
            </a:r>
          </a:p>
          <a:p>
            <a:pPr marL="2247900" indent="-2247900">
              <a:spcAft>
                <a:spcPts val="0"/>
              </a:spcAft>
              <a:tabLst>
                <a:tab pos="8731250" algn="l"/>
              </a:tabLst>
            </a:pPr>
            <a:r>
              <a:rPr lang="fr-FR" cap="all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é</a:t>
            </a: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dition critique de textes médiévaux ;</a:t>
            </a: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Langue et littérature du XV</a:t>
            </a:r>
            <a:r>
              <a:rPr lang="fr-FR" baseline="30000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</a:t>
            </a: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siècle ;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Compilations, réécritures romanesques, proses bourguignonnes.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Rapports textes/images dans les manuscrits.</a:t>
            </a:r>
          </a:p>
          <a:p>
            <a:endParaRPr lang="fr-FR" dirty="0">
              <a:latin typeface="Cambria" panose="02040503050406030204" pitchFamily="18" charset="0"/>
            </a:endParaRPr>
          </a:p>
          <a:p>
            <a:endParaRPr lang="fr-FR" dirty="0">
              <a:latin typeface="Cambria" panose="02040503050406030204" pitchFamily="18" charset="0"/>
            </a:endParaRPr>
          </a:p>
          <a:p>
            <a:r>
              <a:rPr lang="fr-FR" dirty="0"/>
              <a:t>Contact:</a:t>
            </a:r>
          </a:p>
          <a:p>
            <a:r>
              <a:rPr lang="fr-FR" b="1" u="sng" dirty="0">
                <a:hlinkClick r:id="rId2"/>
              </a:rPr>
              <a:t>s.heriche_pradeau@orange.fr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5416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Sandrine HERICHE-PRADEAU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1991544" y="2564904"/>
            <a:ext cx="7848600" cy="388778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Pistes de recherche possibles: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Edition critique et étude de la 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Vision d’Alexandre 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(anonyme, 2nde moitié du XVe siècle) : Arsenal 4655, f. 181-204. (M1)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 figure d’un éditeur du XVe siècle : David Aubert. Edition de prologues d’œuvres sorties de son atelier (chroniques, romans et traités didactiques) (M1 ou M2)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Edition critique et étude de 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 mort du roi Charles VII (1461) 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d’Olivier de la Marche : ce court texte se présente sous la forme d’un mystère qui fait dialoguer le Roy et la France. Il est conservé dans 6 mss., dont 2 sont numérisés (Paris, </a:t>
            </a:r>
            <a:r>
              <a:rPr lang="fr-FR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fr.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2861, f. 205r-213r et Paris, </a:t>
            </a:r>
            <a:r>
              <a:rPr lang="fr-FR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fr.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24315, f. 4v-13v). (M2)</a:t>
            </a:r>
          </a:p>
        </p:txBody>
      </p:sp>
    </p:spTree>
    <p:extLst>
      <p:ext uri="{BB962C8B-B14F-4D97-AF65-F5344CB8AC3E}">
        <p14:creationId xmlns:p14="http://schemas.microsoft.com/office/powerpoint/2010/main" val="3618380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100" dirty="0">
                <a:solidFill>
                  <a:srgbClr val="1D2769"/>
                </a:solidFill>
              </a:rPr>
              <a:t>Christine SILVI</a:t>
            </a:r>
            <a:br>
              <a:rPr lang="fr-FR" sz="3100" dirty="0">
                <a:solidFill>
                  <a:srgbClr val="1D2769"/>
                </a:solidFill>
              </a:rPr>
            </a:br>
            <a:r>
              <a:rPr lang="fr-FR" sz="3100" dirty="0">
                <a:solidFill>
                  <a:srgbClr val="1D2769"/>
                </a:solidFill>
              </a:rPr>
              <a:t>MCF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Spécialités:</a:t>
            </a:r>
          </a:p>
          <a:p>
            <a:pPr>
              <a:spcAft>
                <a:spcPts val="0"/>
              </a:spcAft>
              <a:tabLst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Ancien français et Moyen français ;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Encyclopédies et ouvrages de vulgarisation scientifique (XIII</a:t>
            </a:r>
            <a:r>
              <a:rPr lang="fr-FR" baseline="30000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</a:t>
            </a: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et XIV</a:t>
            </a:r>
            <a:r>
              <a:rPr lang="fr-FR" baseline="30000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e</a:t>
            </a: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 siècles), traductions en vernaculaire (bestiaires, lapidaires, traités de diététique, de médecine).</a:t>
            </a:r>
            <a:endParaRPr lang="fr-FR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Passage du manuscrit à l'imprimé (morphologie, graphie, syntaxe, lexique) dans tous les genres de textes.</a:t>
            </a:r>
          </a:p>
          <a:p>
            <a:endParaRPr lang="fr-FR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endParaRPr lang="fr-FR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dirty="0">
                <a:cs typeface="Arial" panose="020B0604020202020204" pitchFamily="34" charset="0"/>
              </a:rPr>
              <a:t>Contact:</a:t>
            </a:r>
          </a:p>
          <a:p>
            <a:r>
              <a:rPr lang="fr-FR" u="sng" dirty="0">
                <a:hlinkClick r:id="rId2"/>
              </a:rPr>
              <a:t>christine.silvi@wanadoo.fr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1073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Christine SILVI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Sujets de mémoire  </a:t>
            </a:r>
          </a:p>
          <a:p>
            <a:endParaRPr lang="fr-F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« Les grands animaux dans les bestiaires médiévaux : étude linguistique d’un critère physique ».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 « Des manuscrits aux imprimés : études des variantes graphiques et morphologiques dans quelques scènes emblématiques de 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</a:rPr>
              <a:t>Lancelot du Lac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 ».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« Ponctuer à la naissance de l’imprimerie : étude de la ponctuation dans quelques éditions du 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</a:rPr>
              <a:t>Roman de la Rose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 ».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« Étude de quelques traductions anglaises imprimées du 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</a:rPr>
              <a:t>Livre de bonnes meurs 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de Jacques Legrand ».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« Place, forme et lexique du discours politique dans quelques versions en prose et en vers du </a:t>
            </a:r>
            <a:r>
              <a:rPr lang="fr-FR" i="1" dirty="0">
                <a:latin typeface="Cambria" panose="02040503050406030204" pitchFamily="18" charset="0"/>
                <a:ea typeface="Cambria" panose="02040503050406030204" pitchFamily="18" charset="0"/>
              </a:rPr>
              <a:t>Secret des secrets 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</a:rPr>
              <a:t>(textes en francien et en anglo-normand).</a:t>
            </a:r>
          </a:p>
          <a:p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302641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Hélène BIU</a:t>
            </a:r>
            <a:br>
              <a:rPr lang="fr-FR" dirty="0"/>
            </a:br>
            <a:r>
              <a:rPr lang="fr-FR" dirty="0"/>
              <a:t>MCF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Spécialités:</a:t>
            </a:r>
          </a:p>
          <a:p>
            <a:pPr marL="2247900" indent="-2247900">
              <a:spcAft>
                <a:spcPts val="0"/>
              </a:spcAft>
              <a:tabLst>
                <a:tab pos="8731250" algn="l"/>
              </a:tabLst>
            </a:pPr>
            <a:r>
              <a:rPr lang="fr-FR" cap="all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é</a:t>
            </a: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dition critique de texte ;</a:t>
            </a: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47900" indent="-2247900">
              <a:spcAft>
                <a:spcPts val="0"/>
              </a:spcAft>
              <a:tabLst>
                <a:tab pos="8731250" algn="l"/>
              </a:tabLst>
            </a:pP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Traduction médiévale (latin, français, occitan, catalan) ;</a:t>
            </a: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cap="all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é</a:t>
            </a:r>
            <a:r>
              <a:rPr lang="fr-FR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criture des savoirs et vulgarisation (histoire, droit, théologie).</a:t>
            </a:r>
          </a:p>
          <a:p>
            <a:endParaRPr lang="fr-FR" dirty="0">
              <a:latin typeface="Cambria" panose="02040503050406030204" pitchFamily="18" charset="0"/>
            </a:endParaRPr>
          </a:p>
          <a:p>
            <a:endParaRPr lang="fr-FR" dirty="0">
              <a:latin typeface="Cambria" panose="02040503050406030204" pitchFamily="18" charset="0"/>
            </a:endParaRPr>
          </a:p>
          <a:p>
            <a:endParaRPr lang="fr-FR" dirty="0">
              <a:latin typeface="Cambria" panose="02040503050406030204" pitchFamily="18" charset="0"/>
            </a:endParaRPr>
          </a:p>
          <a:p>
            <a:r>
              <a:rPr lang="fr-FR" dirty="0"/>
              <a:t>Contact: </a:t>
            </a:r>
          </a:p>
          <a:p>
            <a:r>
              <a:rPr lang="fr-FR" b="1" dirty="0">
                <a:hlinkClick r:id="rId2"/>
              </a:rPr>
              <a:t>helene.biu197@orange.fr</a:t>
            </a: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6252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Hélène Biu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ts val="1000"/>
              </a:spcAft>
            </a:pPr>
            <a:r>
              <a:rPr lang="fr-FR" dirty="0"/>
              <a:t>Pistes de recherche: Editions de manuscrits</a:t>
            </a:r>
          </a:p>
          <a:p>
            <a:pPr algn="just">
              <a:spcAft>
                <a:spcPts val="1000"/>
              </a:spcAft>
            </a:pP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Lou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gran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mireulz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Vincent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(14</a:t>
            </a:r>
            <a:r>
              <a:rPr lang="fr-FR" sz="1700" baseline="30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s.), traduction partielle du 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Speculum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historiale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Vincent de Beauvais. Il s’agit donc d’un texte encyclopédique. Paris,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fr.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9558 (f. 54a-77rb)</a:t>
            </a:r>
          </a:p>
          <a:p>
            <a:pPr algn="just">
              <a:spcAft>
                <a:spcPts val="1000"/>
              </a:spcAft>
            </a:pP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Tractatus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regimine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principum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 Jean d’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Anneux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(vers 1320). Malgré le titre latin, il s’agit d’un texte français se présentant comme un miroir du prince. Paris,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Arsenal, 2059 (f. 211r-223v)</a:t>
            </a:r>
          </a:p>
          <a:p>
            <a:pPr algn="just">
              <a:spcAft>
                <a:spcPts val="1000"/>
              </a:spcAft>
            </a:pP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nouvelin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venerie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(fin 15</a:t>
            </a:r>
            <a:r>
              <a:rPr lang="fr-FR" sz="1700" baseline="30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s.), adaptation du 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Livre de la chasse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Gaston Phébus, Paris, Musée du Petit Palais, Dutuit, 27.</a:t>
            </a:r>
          </a:p>
          <a:p>
            <a:pPr algn="just">
              <a:spcAft>
                <a:spcPts val="1000"/>
              </a:spcAft>
            </a:pP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Hardouin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Fontaines-Guérin, 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Livre du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tresor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 </a:t>
            </a:r>
            <a:r>
              <a:rPr lang="fr-FR" sz="17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venerie</a:t>
            </a: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Paris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fr.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855 (copié en 1394) + une copie du 18</a:t>
            </a:r>
            <a:r>
              <a:rPr lang="fr-FR" sz="1700" baseline="30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siècle (Paris,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Moreau, 1685)</a:t>
            </a:r>
          </a:p>
          <a:p>
            <a:pPr algn="just">
              <a:spcAft>
                <a:spcPts val="1000"/>
              </a:spcAft>
            </a:pPr>
            <a:r>
              <a:rPr lang="fr-FR" sz="17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Livre de fauconnerie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traduction française par Pierre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Alardet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du traité italien composé par Maistre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Loys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fauconnier du duc de Savoie. Paris,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fr.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12401.</a:t>
            </a:r>
          </a:p>
          <a:p>
            <a:pPr algn="just">
              <a:spcAft>
                <a:spcPts val="1000"/>
              </a:spcAft>
            </a:pP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Maître de Rhodes, traité de fauconnerie, Paris,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Bnf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17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fr.</a:t>
            </a:r>
            <a:r>
              <a:rPr lang="fr-FR" sz="17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25342.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342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Joëlle DUCOS</a:t>
            </a:r>
            <a:br>
              <a:rPr lang="fr-FR" dirty="0"/>
            </a:br>
            <a:r>
              <a:rPr lang="fr-FR" dirty="0"/>
              <a:t>Professeure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Spécialités:</a:t>
            </a:r>
          </a:p>
          <a:p>
            <a:endParaRPr lang="fr-FR" dirty="0"/>
          </a:p>
          <a:p>
            <a:r>
              <a:rPr lang="fr-FR" dirty="0">
                <a:solidFill>
                  <a:srgbClr val="000000"/>
                </a:solidFill>
                <a:latin typeface="Cambria" panose="02040503050406030204" pitchFamily="18" charset="0"/>
                <a:cs typeface="Apple Chancery" panose="03020702040506060504" pitchFamily="66" charset="-79"/>
              </a:rPr>
              <a:t>Le lexique scientifique au Moyen Âge</a:t>
            </a:r>
          </a:p>
          <a:p>
            <a:r>
              <a:rPr lang="fr-FR" dirty="0">
                <a:solidFill>
                  <a:srgbClr val="000000"/>
                </a:solidFill>
                <a:latin typeface="Cambria" panose="02040503050406030204" pitchFamily="18" charset="0"/>
                <a:cs typeface="Apple Chancery" panose="03020702040506060504" pitchFamily="66" charset="-79"/>
              </a:rPr>
              <a:t>La traduction médiévale</a:t>
            </a:r>
          </a:p>
          <a:p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Apple Chancery" panose="03020702040506060504" pitchFamily="66" charset="-79"/>
              </a:rPr>
              <a:t>Réception des théories scientifiques en latin et en français ;</a:t>
            </a:r>
          </a:p>
          <a:p>
            <a:pPr algn="l"/>
            <a:r>
              <a:rPr lang="fr-FR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cs typeface="Apple Chancery" panose="03020702040506060504" pitchFamily="66" charset="-79"/>
              </a:rPr>
              <a:t>Littérature et science médiévale</a:t>
            </a:r>
          </a:p>
          <a:p>
            <a:pPr algn="l"/>
            <a:r>
              <a:rPr lang="fr-FR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cs typeface="Apple Chancery" panose="03020702040506060504" pitchFamily="66" charset="-79"/>
              </a:rPr>
              <a:t>L'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cs typeface="Apple Chancery" panose="03020702040506060504" pitchFamily="66" charset="-79"/>
              </a:rPr>
              <a:t>écopoétique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cs typeface="Apple Chancery" panose="03020702040506060504" pitchFamily="66" charset="-79"/>
              </a:rPr>
              <a:t> dans les textes médiévaux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r-FR" dirty="0">
                <a:ea typeface="Cambria" panose="02040503050406030204" pitchFamily="18" charset="0"/>
              </a:rPr>
              <a:t>Contact:</a:t>
            </a:r>
          </a:p>
          <a:p>
            <a:r>
              <a:rPr lang="fr-FR" dirty="0">
                <a:ea typeface="Cambria" panose="02040503050406030204" pitchFamily="18" charset="0"/>
                <a:hlinkClick r:id="rId2"/>
              </a:rPr>
              <a:t>joelle.ducos@sorbonne-universite.fr</a:t>
            </a:r>
            <a:endParaRPr lang="fr-FR" dirty="0">
              <a:ea typeface="Cambria" panose="02040503050406030204" pitchFamily="18" charset="0"/>
            </a:endParaRPr>
          </a:p>
          <a:p>
            <a:endParaRPr lang="fr-FR" dirty="0"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4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Joëlle DUCOS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Pistes de recherche:</a:t>
            </a:r>
          </a:p>
          <a:p>
            <a:endParaRPr lang="fr-FR" dirty="0"/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Edition de traités médicaux en français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La néologie dans des traductions médiévales (XIII</a:t>
            </a:r>
            <a:r>
              <a:rPr lang="fr-FR" b="0" i="0" u="none" strike="noStrike" baseline="30000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e</a:t>
            </a: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-XIV</a:t>
            </a:r>
            <a:r>
              <a:rPr lang="fr-FR" b="0" i="0" u="none" strike="noStrike" baseline="30000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e</a:t>
            </a: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)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Le lexique de la mutation et du changement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La nature et l'éthique dans le </a:t>
            </a:r>
            <a:r>
              <a:rPr lang="fr-FR" b="0" i="1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Roman de la Rose</a:t>
            </a:r>
            <a:endParaRPr lang="fr-FR" b="0" i="0" u="none" strike="noStrike" dirty="0">
              <a:solidFill>
                <a:schemeClr val="accent2"/>
              </a:solidFill>
              <a:effectLst/>
              <a:latin typeface="Cambria" panose="02040503050406030204" pitchFamily="18" charset="0"/>
            </a:endParaRP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Représentations de l'arc-en-ciel au Moyen  Âge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0" i="0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Dire le changement climatique dans le </a:t>
            </a:r>
            <a:r>
              <a:rPr lang="fr-FR" b="0" i="1" u="none" strike="noStrike" dirty="0">
                <a:solidFill>
                  <a:schemeClr val="accent2"/>
                </a:solidFill>
                <a:effectLst/>
                <a:latin typeface="Cambria" panose="02040503050406030204" pitchFamily="18" charset="0"/>
              </a:rPr>
              <a:t>Journal du Bourgeois de Paris</a:t>
            </a: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0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45CF8-D39A-5D48-AD7A-F6EB1CD5E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717" y="1214845"/>
            <a:ext cx="10081683" cy="103196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Gabriella PARUSSA</a:t>
            </a:r>
            <a:br>
              <a:rPr lang="fr-FR" dirty="0"/>
            </a:br>
            <a:r>
              <a:rPr lang="fr-FR" sz="2800" dirty="0"/>
              <a:t>Professeure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699F44-6778-E042-B0B6-55D5A1E75D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4584" y="2664823"/>
            <a:ext cx="10081683" cy="364390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Spécialités</a:t>
            </a:r>
          </a:p>
          <a:p>
            <a:endParaRPr lang="fr-FR" dirty="0"/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Philologie - édition de textes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Linguistique diachronique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Histoire des systèmes graphiques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Pragmatique historique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Théâtre médiéval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Contact : </a:t>
            </a:r>
          </a:p>
          <a:p>
            <a:r>
              <a:rPr lang="fr-FR" dirty="0">
                <a:solidFill>
                  <a:srgbClr val="FF0000"/>
                </a:solidFill>
              </a:rPr>
              <a:t>gabriella.parussa@sorbonne-universite.fr</a:t>
            </a:r>
          </a:p>
        </p:txBody>
      </p:sp>
    </p:spTree>
    <p:extLst>
      <p:ext uri="{BB962C8B-B14F-4D97-AF65-F5344CB8AC3E}">
        <p14:creationId xmlns:p14="http://schemas.microsoft.com/office/powerpoint/2010/main" val="48653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5B251-07FE-1F47-B9D9-229B5E585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548680"/>
            <a:ext cx="10047816" cy="1139388"/>
          </a:xfrm>
        </p:spPr>
        <p:txBody>
          <a:bodyPr anchor="t">
            <a:normAutofit fontScale="90000"/>
          </a:bodyPr>
          <a:lstStyle/>
          <a:p>
            <a:r>
              <a:rPr lang="fr-FR" dirty="0"/>
              <a:t>Gabriella PARUSSA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2000" dirty="0"/>
              <a:t>Pistes de recherche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6CB79D-C04E-B341-9882-92D465F27C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99456" y="1844824"/>
            <a:ext cx="10726934" cy="4752528"/>
          </a:xfrm>
        </p:spPr>
        <p:txBody>
          <a:bodyPr anchor="ctr">
            <a:normAutofit fontScale="47500" lnSpcReduction="20000"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dirty="0">
                <a:latin typeface="+mn-lt"/>
              </a:rPr>
              <a:t>La variation </a:t>
            </a:r>
            <a:r>
              <a:rPr lang="fr-FR" sz="3300" dirty="0" err="1">
                <a:latin typeface="+mn-lt"/>
              </a:rPr>
              <a:t>auctoriale</a:t>
            </a:r>
            <a:r>
              <a:rPr lang="fr-FR" sz="3300" dirty="0">
                <a:latin typeface="+mn-lt"/>
              </a:rPr>
              <a:t> au Moyen Âge ou comment un auteur modifie son texte.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dirty="0">
                <a:latin typeface="+mn-lt"/>
              </a:rPr>
              <a:t>Que se passe-t-il quand un texte manuscrit est imprimé ? (texte à choisir)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b="1" dirty="0">
                <a:latin typeface="+mn-lt"/>
              </a:rPr>
              <a:t>Edition</a:t>
            </a:r>
            <a:r>
              <a:rPr lang="fr-FR" sz="3300" dirty="0">
                <a:latin typeface="+mn-lt"/>
              </a:rPr>
              <a:t> d’un texte de théâtre des 14</a:t>
            </a:r>
            <a:r>
              <a:rPr lang="fr-FR" sz="3300" baseline="30000" dirty="0">
                <a:latin typeface="+mn-lt"/>
              </a:rPr>
              <a:t>e</a:t>
            </a:r>
            <a:r>
              <a:rPr lang="fr-FR" sz="3300" dirty="0">
                <a:latin typeface="+mn-lt"/>
              </a:rPr>
              <a:t> – 15</a:t>
            </a:r>
            <a:r>
              <a:rPr lang="fr-FR" sz="3300" baseline="30000" dirty="0">
                <a:latin typeface="+mn-lt"/>
              </a:rPr>
              <a:t>e</a:t>
            </a:r>
            <a:r>
              <a:rPr lang="fr-FR" sz="3300" dirty="0">
                <a:latin typeface="+mn-lt"/>
              </a:rPr>
              <a:t> s. (texte à choisir)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dirty="0">
                <a:latin typeface="+mn-lt"/>
              </a:rPr>
              <a:t>Etudes de langue : sur un texte, un manuscrit ou sur un corpus de textes (diachronie, </a:t>
            </a:r>
            <a:r>
              <a:rPr lang="fr-FR" sz="3300" dirty="0" err="1">
                <a:latin typeface="+mn-lt"/>
              </a:rPr>
              <a:t>diatopie</a:t>
            </a:r>
            <a:r>
              <a:rPr lang="fr-FR" sz="3300" dirty="0">
                <a:latin typeface="+mn-lt"/>
              </a:rPr>
              <a:t>).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dirty="0">
                <a:latin typeface="+mn-lt"/>
              </a:rPr>
              <a:t>La relation oral / écrit : le témoignage des écrits du 15</a:t>
            </a:r>
            <a:r>
              <a:rPr lang="fr-FR" sz="3300" baseline="30000" dirty="0">
                <a:latin typeface="+mn-lt"/>
              </a:rPr>
              <a:t>e</a:t>
            </a:r>
            <a:r>
              <a:rPr lang="fr-FR" sz="3300" dirty="0">
                <a:latin typeface="+mn-lt"/>
              </a:rPr>
              <a:t> siècle (la poésie / le théâtre).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dirty="0">
                <a:latin typeface="+mn-lt"/>
              </a:rPr>
              <a:t>Représenter l’oral à l’écrit et le problème de la prononciation.</a:t>
            </a:r>
          </a:p>
          <a:p>
            <a:pPr>
              <a:lnSpc>
                <a:spcPct val="120000"/>
              </a:lnSpc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dirty="0">
                <a:latin typeface="+mn-lt"/>
              </a:rPr>
              <a:t>Ecrire le français au Moyen Âge : difficultés et innovations avant l’orthographe.</a:t>
            </a:r>
          </a:p>
          <a:p>
            <a:pPr>
              <a:lnSpc>
                <a:spcPct val="120000"/>
              </a:lnSpc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r>
              <a:rPr lang="fr-FR" sz="3300" dirty="0">
                <a:latin typeface="+mn-lt"/>
              </a:rPr>
              <a:t>Jeux de mots, acrostiches, pictogrammes dans la poésie médiévale.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endParaRPr lang="fr-FR" sz="3300" dirty="0">
              <a:latin typeface="+mn-lt"/>
            </a:endParaRP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v"/>
            </a:pPr>
            <a:endParaRPr lang="fr-FR" sz="3300" dirty="0">
              <a:latin typeface="+mn-lt"/>
            </a:endParaRPr>
          </a:p>
          <a:p>
            <a:endParaRPr lang="fr-FR" dirty="0">
              <a:latin typeface="+mn-lt"/>
            </a:endParaRPr>
          </a:p>
          <a:p>
            <a:r>
              <a:rPr lang="fr-FR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115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1701" y="989856"/>
            <a:ext cx="7848600" cy="854968"/>
          </a:xfrm>
        </p:spPr>
        <p:txBody>
          <a:bodyPr/>
          <a:lstStyle/>
          <a:p>
            <a:r>
              <a:rPr lang="fr-FR" dirty="0"/>
              <a:t>Hélène CARLES, Professeure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171701" y="2132857"/>
            <a:ext cx="7848600" cy="417586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Spécialités</a:t>
            </a:r>
          </a:p>
          <a:p>
            <a:endParaRPr lang="fr-F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dirty="0">
                <a:latin typeface="+mn-lt"/>
              </a:rPr>
              <a:t>Linguistique et philologie </a:t>
            </a:r>
            <a:r>
              <a:rPr lang="fr-CH" dirty="0" err="1">
                <a:latin typeface="+mn-lt"/>
              </a:rPr>
              <a:t>galloromanes</a:t>
            </a:r>
            <a:r>
              <a:rPr lang="fr-CH" dirty="0">
                <a:latin typeface="+mn-lt"/>
              </a:rPr>
              <a:t> et romanes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dirty="0">
                <a:latin typeface="+mn-lt"/>
              </a:rPr>
              <a:t>Occitan, gascon, français et </a:t>
            </a:r>
            <a:r>
              <a:rPr lang="fr-CH" dirty="0" err="1">
                <a:latin typeface="+mn-lt"/>
              </a:rPr>
              <a:t>francoprovençal</a:t>
            </a:r>
            <a:endParaRPr lang="fr-CH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dirty="0">
                <a:latin typeface="+mn-lt"/>
              </a:rPr>
              <a:t>Phonétique, lexicologie et lexicographie diachroniques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dirty="0">
                <a:latin typeface="+mn-lt"/>
              </a:rPr>
              <a:t>Sociolinguistique historique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dirty="0">
                <a:latin typeface="+mn-lt"/>
              </a:rPr>
              <a:t>Dialectologie </a:t>
            </a:r>
            <a:r>
              <a:rPr lang="fr-CH" dirty="0" err="1">
                <a:latin typeface="+mn-lt"/>
              </a:rPr>
              <a:t>galloromane</a:t>
            </a:r>
            <a:endParaRPr lang="fr-CH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dirty="0">
                <a:latin typeface="+mn-lt"/>
              </a:rPr>
              <a:t>Etymologie – histoire des mots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dirty="0">
                <a:latin typeface="+mn-lt"/>
              </a:rPr>
              <a:t>Toponymie, anthroponymie</a:t>
            </a:r>
          </a:p>
          <a:p>
            <a:endParaRPr lang="fr-CH" dirty="0"/>
          </a:p>
          <a:p>
            <a:endParaRPr lang="fr-FR" dirty="0"/>
          </a:p>
          <a:p>
            <a:r>
              <a:rPr lang="fr-FR" dirty="0"/>
              <a:t>Contact : </a:t>
            </a:r>
          </a:p>
          <a:p>
            <a:r>
              <a:rPr lang="fr-FR" dirty="0">
                <a:solidFill>
                  <a:srgbClr val="FF0000"/>
                </a:solidFill>
              </a:rPr>
              <a:t>helene.carles@sorbonne-universite.fr</a:t>
            </a:r>
          </a:p>
        </p:txBody>
      </p:sp>
    </p:spTree>
    <p:extLst>
      <p:ext uri="{BB962C8B-B14F-4D97-AF65-F5344CB8AC3E}">
        <p14:creationId xmlns:p14="http://schemas.microsoft.com/office/powerpoint/2010/main" val="154065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Hélène CARLES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Pistes de recherche:</a:t>
            </a:r>
          </a:p>
          <a:p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+mn-lt"/>
                <a:ea typeface="Cambria" panose="02040503050406030204" pitchFamily="18" charset="0"/>
              </a:rPr>
              <a:t>Étude des régionalismes lexicaux de la </a:t>
            </a:r>
            <a:r>
              <a:rPr lang="fr-FR" dirty="0" err="1">
                <a:latin typeface="+mn-lt"/>
                <a:ea typeface="Cambria" panose="02040503050406030204" pitchFamily="18" charset="0"/>
              </a:rPr>
              <a:t>Galloromania</a:t>
            </a:r>
            <a:r>
              <a:rPr lang="fr-FR" dirty="0">
                <a:latin typeface="+mn-lt"/>
                <a:ea typeface="Cambria" panose="02040503050406030204" pitchFamily="18" charset="0"/>
              </a:rPr>
              <a:t> médiévale et moderne (occitan, gascon, français, </a:t>
            </a:r>
            <a:r>
              <a:rPr lang="fr-FR" dirty="0" err="1">
                <a:latin typeface="+mn-lt"/>
                <a:ea typeface="Cambria" panose="02040503050406030204" pitchFamily="18" charset="0"/>
              </a:rPr>
              <a:t>francoprovençal</a:t>
            </a:r>
            <a:r>
              <a:rPr lang="fr-FR" dirty="0">
                <a:latin typeface="+mn-lt"/>
                <a:ea typeface="Cambria" panose="020405030504060302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+mn-lt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+mn-lt"/>
                <a:ea typeface="Cambria" panose="02040503050406030204" pitchFamily="18" charset="0"/>
              </a:rPr>
              <a:t>Glossaires de textes documentaires de la Galloromania médiévale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+mn-lt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+mn-lt"/>
                <a:ea typeface="Cambria" panose="02040503050406030204" pitchFamily="18" charset="0"/>
              </a:rPr>
              <a:t>Étymologie du lexique </a:t>
            </a:r>
            <a:r>
              <a:rPr lang="fr-FR" dirty="0" err="1">
                <a:latin typeface="+mn-lt"/>
                <a:ea typeface="Cambria" panose="02040503050406030204" pitchFamily="18" charset="0"/>
              </a:rPr>
              <a:t>galloroman</a:t>
            </a:r>
            <a:r>
              <a:rPr lang="fr-FR" dirty="0">
                <a:latin typeface="+mn-lt"/>
                <a:ea typeface="Cambria" panose="02040503050406030204" pitchFamily="18" charset="0"/>
              </a:rPr>
              <a:t>, des noms des lieux et des noms de personne de France</a:t>
            </a:r>
          </a:p>
          <a:p>
            <a:endParaRPr lang="fr-FR" dirty="0">
              <a:latin typeface="+mn-lt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+mn-lt"/>
                <a:ea typeface="Cambria" panose="02040503050406030204" pitchFamily="18" charset="0"/>
              </a:rPr>
              <a:t>Analyse scriptologique de textes médiévaux </a:t>
            </a:r>
            <a:r>
              <a:rPr lang="fr-FR" dirty="0" err="1">
                <a:latin typeface="+mn-lt"/>
                <a:ea typeface="Cambria" panose="02040503050406030204" pitchFamily="18" charset="0"/>
              </a:rPr>
              <a:t>galloromans</a:t>
            </a:r>
            <a:r>
              <a:rPr lang="fr-FR" dirty="0">
                <a:latin typeface="+mn-lt"/>
                <a:ea typeface="Cambria" panose="02040503050406030204" pitchFamily="18" charset="0"/>
              </a:rPr>
              <a:t> (occitan, gascon, français, </a:t>
            </a:r>
            <a:r>
              <a:rPr lang="fr-FR" dirty="0" err="1">
                <a:latin typeface="+mn-lt"/>
                <a:ea typeface="Cambria" panose="02040503050406030204" pitchFamily="18" charset="0"/>
              </a:rPr>
              <a:t>francoprovençal</a:t>
            </a:r>
            <a:r>
              <a:rPr lang="fr-FR" dirty="0">
                <a:latin typeface="+mn-lt"/>
                <a:ea typeface="Cambria" panose="020405030504060302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+mn-lt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+mn-lt"/>
                <a:ea typeface="Cambria" panose="02040503050406030204" pitchFamily="18" charset="0"/>
              </a:rPr>
              <a:t>Edition et analyse de </a:t>
            </a:r>
            <a:r>
              <a:rPr lang="fr-FR" i="1" dirty="0">
                <a:latin typeface="+mn-lt"/>
                <a:ea typeface="Cambria" panose="02040503050406030204" pitchFamily="18" charset="0"/>
              </a:rPr>
              <a:t>ms</a:t>
            </a:r>
            <a:r>
              <a:rPr lang="fr-FR" dirty="0">
                <a:latin typeface="+mn-lt"/>
                <a:ea typeface="Cambria" panose="02040503050406030204" pitchFamily="18" charset="0"/>
              </a:rPr>
              <a:t> lexicographiques occitans du XVIII</a:t>
            </a:r>
            <a:r>
              <a:rPr lang="fr-FR" baseline="30000" dirty="0">
                <a:latin typeface="+mn-lt"/>
                <a:ea typeface="Cambria" panose="02040503050406030204" pitchFamily="18" charset="0"/>
              </a:rPr>
              <a:t>e</a:t>
            </a:r>
            <a:r>
              <a:rPr lang="fr-FR" dirty="0">
                <a:latin typeface="+mn-lt"/>
                <a:ea typeface="Cambria" panose="02040503050406030204" pitchFamily="18" charset="0"/>
              </a:rPr>
              <a:t> 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+mn-lt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21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1701" y="989856"/>
            <a:ext cx="7848600" cy="782960"/>
          </a:xfrm>
        </p:spPr>
        <p:txBody>
          <a:bodyPr/>
          <a:lstStyle/>
          <a:p>
            <a:r>
              <a:rPr lang="fr-FR" dirty="0"/>
              <a:t>Anne CARLIER, Professeure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171701" y="2060849"/>
            <a:ext cx="7848600" cy="424787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Spécialités</a:t>
            </a:r>
          </a:p>
          <a:p>
            <a:endParaRPr lang="fr-FR" dirty="0"/>
          </a:p>
          <a:p>
            <a:r>
              <a:rPr lang="fr-FR" dirty="0"/>
              <a:t>•      </a:t>
            </a:r>
            <a:r>
              <a:rPr lang="fr-FR" dirty="0">
                <a:latin typeface="+mn-lt"/>
              </a:rPr>
              <a:t>Histoire de la langue française, à partir de ses antécédents en latin tardif jusqu’en français moderne</a:t>
            </a:r>
          </a:p>
          <a:p>
            <a:endParaRPr lang="fr-FR" dirty="0">
              <a:latin typeface="+mn-lt"/>
            </a:endParaRPr>
          </a:p>
          <a:p>
            <a:r>
              <a:rPr lang="fr-FR" dirty="0">
                <a:latin typeface="+mn-lt"/>
              </a:rPr>
              <a:t>•      Linguistique comparée des langues romanes</a:t>
            </a:r>
          </a:p>
          <a:p>
            <a:endParaRPr lang="fr-FR" dirty="0">
              <a:latin typeface="+mn-lt"/>
            </a:endParaRPr>
          </a:p>
          <a:p>
            <a:r>
              <a:rPr lang="fr-FR" dirty="0">
                <a:latin typeface="+mn-lt"/>
              </a:rPr>
              <a:t>•      Morphosyntaxe, syntaxe, sémantique grammaticale</a:t>
            </a:r>
          </a:p>
          <a:p>
            <a:endParaRPr lang="fr-FR" dirty="0">
              <a:latin typeface="+mn-lt"/>
            </a:endParaRPr>
          </a:p>
          <a:p>
            <a:r>
              <a:rPr lang="fr-FR" dirty="0">
                <a:latin typeface="+mn-lt"/>
              </a:rPr>
              <a:t>•      Théories du changement linguistique, notamment la théorie de la grammaticalisation</a:t>
            </a:r>
          </a:p>
          <a:p>
            <a:endParaRPr lang="fr-FR" dirty="0">
              <a:latin typeface="+mn-lt"/>
            </a:endParaRPr>
          </a:p>
          <a:p>
            <a:r>
              <a:rPr lang="fr-FR" dirty="0">
                <a:latin typeface="+mn-lt"/>
              </a:rPr>
              <a:t>•      Linguistique de corpus</a:t>
            </a:r>
          </a:p>
          <a:p>
            <a:endParaRPr lang="fr-FR" dirty="0"/>
          </a:p>
          <a:p>
            <a:r>
              <a:rPr lang="fr-FR" dirty="0"/>
              <a:t>Contact : </a:t>
            </a:r>
          </a:p>
          <a:p>
            <a:r>
              <a:rPr lang="fr-FR" dirty="0">
                <a:solidFill>
                  <a:srgbClr val="FF0000"/>
                </a:solidFill>
              </a:rPr>
              <a:t>Anna.Carlier@sorbonne-universite.fr</a:t>
            </a:r>
          </a:p>
        </p:txBody>
      </p:sp>
    </p:spTree>
    <p:extLst>
      <p:ext uri="{BB962C8B-B14F-4D97-AF65-F5344CB8AC3E}">
        <p14:creationId xmlns:p14="http://schemas.microsoft.com/office/powerpoint/2010/main" val="96450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1701" y="989856"/>
            <a:ext cx="7848600" cy="710952"/>
          </a:xfrm>
        </p:spPr>
        <p:txBody>
          <a:bodyPr/>
          <a:lstStyle/>
          <a:p>
            <a:r>
              <a:rPr lang="fr-FR" dirty="0"/>
              <a:t>Anne CARLIER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171700" y="1844824"/>
            <a:ext cx="8100763" cy="446390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dirty="0">
                <a:latin typeface="Arial (Corps)"/>
              </a:rPr>
              <a:t>Le sujet de mémoire est choisi en concertation avec l’étudiant, ou l’étudiante en fonction de son bagage</a:t>
            </a:r>
          </a:p>
          <a:p>
            <a:pPr algn="just"/>
            <a:endParaRPr lang="fr-FR" dirty="0">
              <a:latin typeface="Arial (Corps)"/>
            </a:endParaRPr>
          </a:p>
          <a:p>
            <a:pPr algn="just"/>
            <a:r>
              <a:rPr lang="fr-FR" dirty="0">
                <a:latin typeface="Arial (Corps)"/>
              </a:rPr>
              <a:t>Quelques exemples :</a:t>
            </a:r>
          </a:p>
          <a:p>
            <a:pPr algn="just"/>
            <a:endParaRPr lang="fr-FR" dirty="0">
              <a:latin typeface="Arial (Corps)"/>
            </a:endParaRPr>
          </a:p>
          <a:p>
            <a:pPr algn="just"/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Les pronoms relatifs de la série </a:t>
            </a:r>
            <a:r>
              <a:rPr lang="fr-FR" i="1" dirty="0">
                <a:latin typeface="Arial (Corps)"/>
              </a:rPr>
              <a:t>lequel</a:t>
            </a:r>
            <a:r>
              <a:rPr lang="fr-FR" dirty="0">
                <a:latin typeface="Arial (Corps)"/>
              </a:rPr>
              <a:t> aux XVe et XVIe siècles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Tout sujet portant sur la détermination nominale (par ex. articles, démonstratifs, possessifs, quantifieurs), dans une perspective diachronique ou comparée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Genres textuels et usages linguistiques : dans quelle mesure le registre conditionne-t-il la syntaxe et la morphosyntaxe (étude à travers des textes contemporains relevant de genres différents)</a:t>
            </a:r>
          </a:p>
          <a:p>
            <a:pPr algn="just"/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L’évolution du passé composé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Typologie des constituants en position initiale en ancien français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Les conditions d’emploi de l’infinitif en français médiéval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Les verbes météorologiques dans une perspective diachronique</a:t>
            </a:r>
          </a:p>
          <a:p>
            <a:pPr algn="just"/>
            <a:endParaRPr lang="fr-FR" dirty="0">
              <a:latin typeface="Arial (Corps)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>
                <a:latin typeface="Arial (Corps)"/>
              </a:rPr>
              <a:t>Analyse des marqueurs du discours dans une farce médiévale</a:t>
            </a:r>
          </a:p>
        </p:txBody>
      </p:sp>
    </p:spTree>
    <p:extLst>
      <p:ext uri="{BB962C8B-B14F-4D97-AF65-F5344CB8AC3E}">
        <p14:creationId xmlns:p14="http://schemas.microsoft.com/office/powerpoint/2010/main" val="3116924242"/>
      </p:ext>
    </p:extLst>
  </p:cSld>
  <p:clrMapOvr>
    <a:masterClrMapping/>
  </p:clrMapOvr>
</p:sld>
</file>

<file path=ppt/theme/theme1.xml><?xml version="1.0" encoding="utf-8"?>
<a:theme xmlns:a="http://schemas.openxmlformats.org/drawingml/2006/main" name="Sorbonne Université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orbonne Université 4x3 v1a.potx" id="{359E9830-A544-482C-BE1A-53F9A16CE073}" vid="{7560FC0F-AFEA-4F44-ABF1-57F6CF9896B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Sorbonne Université Lettres 16x9 v1</Template>
  <TotalTime>430</TotalTime>
  <Words>1479</Words>
  <Application>Microsoft Office PowerPoint</Application>
  <PresentationFormat>Grand écran</PresentationFormat>
  <Paragraphs>200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Apple Chancery</vt:lpstr>
      <vt:lpstr>Arial</vt:lpstr>
      <vt:lpstr>Arial (Corps)</vt:lpstr>
      <vt:lpstr>Arial Black</vt:lpstr>
      <vt:lpstr>Calibri</vt:lpstr>
      <vt:lpstr>Cambria</vt:lpstr>
      <vt:lpstr>Times New Roman</vt:lpstr>
      <vt:lpstr>Wingdings</vt:lpstr>
      <vt:lpstr>Sorbonne Université</vt:lpstr>
      <vt:lpstr>Banque  de sujets de mémoires  Master Lettres médiévales et Master Langue française</vt:lpstr>
      <vt:lpstr>Joëlle DUCOS Professeure</vt:lpstr>
      <vt:lpstr>Joëlle DUCOS</vt:lpstr>
      <vt:lpstr>Gabriella PARUSSA Professeure</vt:lpstr>
      <vt:lpstr>Gabriella PARUSSA  Pistes de recherche</vt:lpstr>
      <vt:lpstr>Hélène CARLES, Professeure</vt:lpstr>
      <vt:lpstr>Hélène CARLES</vt:lpstr>
      <vt:lpstr>Anne CARLIER, Professeure</vt:lpstr>
      <vt:lpstr>Anne CARLIER</vt:lpstr>
      <vt:lpstr>Géraldine VEYSSEYRE  MCF HDR </vt:lpstr>
      <vt:lpstr>Géraldine VEYSSEYRE  </vt:lpstr>
      <vt:lpstr>Sandrine HERICHE-PRADEAU MCF HDR</vt:lpstr>
      <vt:lpstr>Sandrine HERICHE-PRADEAU</vt:lpstr>
      <vt:lpstr>Christine SILVI MCF</vt:lpstr>
      <vt:lpstr>Christine SILVI </vt:lpstr>
      <vt:lpstr>Hélène BIU MCF</vt:lpstr>
      <vt:lpstr>Hélène Biu</vt:lpstr>
    </vt:vector>
  </TitlesOfParts>
  <Company>SSI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Banque  de sujets de mémoires  Master langue française</dc:title>
  <dc:creator>Joëlle Ducos</dc:creator>
  <cp:lastModifiedBy>Géraldine FERRARI</cp:lastModifiedBy>
  <cp:revision>48</cp:revision>
  <dcterms:created xsi:type="dcterms:W3CDTF">2020-03-30T16:37:28Z</dcterms:created>
  <dcterms:modified xsi:type="dcterms:W3CDTF">2024-04-02T09:42:49Z</dcterms:modified>
</cp:coreProperties>
</file>