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9" r:id="rId4"/>
    <p:sldId id="261" r:id="rId5"/>
    <p:sldId id="260" r:id="rId6"/>
    <p:sldId id="265" r:id="rId7"/>
    <p:sldId id="266"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1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1/17/2024</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1/17/2024</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8" Type="http://schemas.openxmlformats.org/officeDocument/2006/relationships/hyperlink" Target="https://www.youtube.com/watch?v=8XGQGhli0I0" TargetMode="External"/><Relationship Id="rId3" Type="http://schemas.openxmlformats.org/officeDocument/2006/relationships/slideLayout" Target="../slideLayouts/slideLayout2.xml"/><Relationship Id="rId7" Type="http://schemas.openxmlformats.org/officeDocument/2006/relationships/hyperlink" Target="https://www.youtube.com/watch?v=y6VwOhMKcQI" TargetMode="Externa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hyperlink" Target="https://www.youtube.com/watch?v=bQlgx5biqCQ" TargetMode="External"/><Relationship Id="rId5" Type="http://schemas.openxmlformats.org/officeDocument/2006/relationships/hyperlink" Target="https://www.youtube.com/watch?v=C98YgAzpleQ" TargetMode="External"/><Relationship Id="rId4" Type="http://schemas.openxmlformats.org/officeDocument/2006/relationships/hyperlink" Target="https://www.youtube.com/watch?v=sZJj6DwCqS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a:xfrm>
            <a:off x="1033669" y="445273"/>
            <a:ext cx="10348331" cy="3641697"/>
          </a:xfrm>
        </p:spPr>
        <p:txBody>
          <a:bodyPr/>
          <a:lstStyle/>
          <a:p>
            <a:pPr algn="ctr"/>
            <a:r>
              <a:rPr lang="fr-FR" sz="4400" dirty="0"/>
              <a:t>Master CPP</a:t>
            </a:r>
            <a:br>
              <a:rPr lang="fr-FR" sz="4400" dirty="0"/>
            </a:br>
            <a:r>
              <a:rPr lang="fr-FR" sz="4400" dirty="0"/>
              <a:t>Préparation au mémoire</a:t>
            </a:r>
            <a:br>
              <a:rPr lang="fr-FR" sz="2000" dirty="0"/>
            </a:br>
            <a:br>
              <a:rPr lang="fr-FR" sz="2000" dirty="0">
                <a:solidFill>
                  <a:srgbClr val="7030A0"/>
                </a:solidFill>
              </a:rPr>
            </a:br>
            <a:r>
              <a:rPr lang="fr-FR" sz="3200" dirty="0">
                <a:solidFill>
                  <a:srgbClr val="0070C0"/>
                </a:solidFill>
              </a:rPr>
              <a:t>PP1 </a:t>
            </a:r>
            <a:br>
              <a:rPr lang="fr-FR" sz="3200" dirty="0">
                <a:solidFill>
                  <a:srgbClr val="0070C0"/>
                </a:solidFill>
              </a:rPr>
            </a:br>
            <a:br>
              <a:rPr lang="fr-FR" sz="3200" dirty="0">
                <a:solidFill>
                  <a:srgbClr val="0070C0"/>
                </a:solidFill>
              </a:rPr>
            </a:br>
            <a:r>
              <a:rPr lang="fr-FR" sz="3200" i="1" dirty="0">
                <a:solidFill>
                  <a:srgbClr val="0070C0"/>
                </a:solidFill>
              </a:rPr>
              <a:t>Postures et champ de la recherche</a:t>
            </a:r>
          </a:p>
        </p:txBody>
      </p:sp>
      <p:sp>
        <p:nvSpPr>
          <p:cNvPr id="3" name="Sous-titre 2"/>
          <p:cNvSpPr>
            <a:spLocks noGrp="1"/>
          </p:cNvSpPr>
          <p:nvPr>
            <p:ph type="subTitle" idx="1"/>
            <p:custDataLst>
              <p:tags r:id="rId2"/>
            </p:custDataLst>
          </p:nvPr>
        </p:nvSpPr>
        <p:spPr>
          <a:xfrm>
            <a:off x="810000" y="4883085"/>
            <a:ext cx="10572000" cy="960742"/>
          </a:xfrm>
        </p:spPr>
        <p:txBody>
          <a:bodyPr>
            <a:normAutofit fontScale="85000" lnSpcReduction="10000"/>
          </a:bodyPr>
          <a:lstStyle/>
          <a:p>
            <a:pPr algn="ctr"/>
            <a:endParaRPr lang="fr-FR" dirty="0"/>
          </a:p>
          <a:p>
            <a:pPr algn="ctr"/>
            <a:r>
              <a:rPr lang="fr-FR" dirty="0"/>
              <a:t>Louis Dupont, Sorbonne université, UFR de géographie</a:t>
            </a:r>
          </a:p>
          <a:p>
            <a:pPr algn="ctr"/>
            <a:r>
              <a:rPr lang="fr-FR" dirty="0"/>
              <a:t>, </a:t>
            </a:r>
          </a:p>
        </p:txBody>
      </p:sp>
    </p:spTree>
    <p:extLst>
      <p:ext uri="{BB962C8B-B14F-4D97-AF65-F5344CB8AC3E}">
        <p14:creationId xmlns:p14="http://schemas.microsoft.com/office/powerpoint/2010/main" val="91462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1"/>
            <a:ext cx="10571998" cy="1956021"/>
          </a:xfrm>
        </p:spPr>
        <p:txBody>
          <a:bodyPr/>
          <a:lstStyle/>
          <a:p>
            <a:pPr algn="ctr"/>
            <a:br>
              <a:rPr lang="fr-FR" sz="3200" dirty="0"/>
            </a:br>
            <a:br>
              <a:rPr lang="fr-FR" sz="3200" dirty="0"/>
            </a:br>
            <a:br>
              <a:rPr lang="fr-FR" sz="3200" dirty="0"/>
            </a:br>
            <a:br>
              <a:rPr lang="fr-FR" sz="3200" dirty="0"/>
            </a:br>
            <a:br>
              <a:rPr lang="fr-FR" sz="3200" dirty="0"/>
            </a:br>
            <a:br>
              <a:rPr lang="fr-FR" sz="3200" dirty="0"/>
            </a:br>
            <a:r>
              <a:rPr lang="fr-FR" sz="3200" dirty="0"/>
              <a:t>Préparation au mémoire : PP1</a:t>
            </a:r>
            <a:br>
              <a:rPr lang="fr-FR" sz="3200" dirty="0"/>
            </a:br>
            <a:r>
              <a:rPr lang="fr-FR" sz="3200" dirty="0">
                <a:solidFill>
                  <a:srgbClr val="0070C0"/>
                </a:solidFill>
              </a:rPr>
              <a:t>Une question de vocabulaire</a:t>
            </a:r>
            <a:br>
              <a:rPr lang="fr-FR" sz="3200" dirty="0"/>
            </a:br>
            <a:endParaRPr lang="fr-FR" sz="3200" dirty="0"/>
          </a:p>
        </p:txBody>
      </p:sp>
      <p:sp>
        <p:nvSpPr>
          <p:cNvPr id="3" name="Espace réservé du contenu 2"/>
          <p:cNvSpPr>
            <a:spLocks noGrp="1"/>
          </p:cNvSpPr>
          <p:nvPr>
            <p:ph idx="1"/>
            <p:custDataLst>
              <p:tags r:id="rId2"/>
            </p:custDataLst>
          </p:nvPr>
        </p:nvSpPr>
        <p:spPr/>
        <p:txBody>
          <a:bodyPr>
            <a:normAutofit fontScale="32500" lnSpcReduction="20000"/>
          </a:bodyPr>
          <a:lstStyle/>
          <a:p>
            <a:pPr marL="457200" indent="-457200">
              <a:buAutoNum type="arabicParenR"/>
            </a:pPr>
            <a:endParaRPr lang="fr-FR" sz="2400" dirty="0"/>
          </a:p>
          <a:p>
            <a:pPr marL="457200" indent="-457200">
              <a:buAutoNum type="arabicParenR"/>
            </a:pPr>
            <a:endParaRPr lang="fr-FR" sz="2400" dirty="0"/>
          </a:p>
          <a:p>
            <a:pPr marL="457200" indent="-457200">
              <a:buAutoNum type="arabicParenR"/>
            </a:pPr>
            <a:endParaRPr lang="fr-FR" sz="2400" dirty="0"/>
          </a:p>
          <a:p>
            <a:pPr marL="457200" indent="-457200">
              <a:buAutoNum type="arabicParenR"/>
            </a:pPr>
            <a:endParaRPr lang="fr-FR" sz="2400" dirty="0"/>
          </a:p>
          <a:p>
            <a:pPr marL="0" indent="0">
              <a:buNone/>
            </a:pPr>
            <a:endParaRPr lang="fr-FR" sz="4300" dirty="0"/>
          </a:p>
          <a:p>
            <a:pPr marL="457200" indent="-457200">
              <a:buAutoNum type="arabicParenR"/>
            </a:pPr>
            <a:r>
              <a:rPr lang="fr-FR" sz="4900" dirty="0"/>
              <a:t>Objectifs :</a:t>
            </a:r>
          </a:p>
          <a:p>
            <a:pPr marL="457200" indent="-457200">
              <a:buAutoNum type="arabicParenR"/>
            </a:pPr>
            <a:endParaRPr lang="fr-FR" sz="4300" dirty="0"/>
          </a:p>
          <a:p>
            <a:pPr marL="0" indent="0">
              <a:buNone/>
            </a:pPr>
            <a:r>
              <a:rPr lang="fr-FR" sz="5600" dirty="0"/>
              <a:t>-       se familiariser avec le vocabulaire associé à la démarche de production de connaissance, de façon à mieux échanger avec les enseignant.es, notamment votre (éventuel) directeur ou directrice de mémoire.</a:t>
            </a:r>
          </a:p>
          <a:p>
            <a:pPr>
              <a:buFontTx/>
              <a:buChar char="-"/>
            </a:pPr>
            <a:r>
              <a:rPr lang="fr-FR" sz="5600" dirty="0"/>
              <a:t>mieux comprendre cette démarche, sa nature, ses étapes, et les choix à faire.</a:t>
            </a:r>
          </a:p>
          <a:p>
            <a:pPr marL="0" indent="0">
              <a:buNone/>
            </a:pPr>
            <a:endParaRPr lang="fr-FR" sz="5600" dirty="0"/>
          </a:p>
          <a:p>
            <a:pPr marL="0" indent="0">
              <a:buNone/>
            </a:pPr>
            <a:endParaRPr lang="fr-FR" sz="4300" dirty="0"/>
          </a:p>
          <a:p>
            <a:pPr marL="457200" indent="-457200">
              <a:buAutoNum type="arabicParenR"/>
            </a:pPr>
            <a:endParaRPr lang="fr-FR" sz="4300"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230013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pPr algn="ctr"/>
            <a:br>
              <a:rPr lang="fr-FR" dirty="0"/>
            </a:br>
            <a:r>
              <a:rPr lang="fr-FR" sz="3200" dirty="0"/>
              <a:t>Préparation au mémoire : PP1</a:t>
            </a:r>
            <a:br>
              <a:rPr lang="fr-FR" sz="3200" dirty="0"/>
            </a:br>
            <a:r>
              <a:rPr lang="fr-FR" sz="3200" dirty="0">
                <a:solidFill>
                  <a:srgbClr val="0070C0"/>
                </a:solidFill>
              </a:rPr>
              <a:t>Une question de vocabulaire</a:t>
            </a:r>
          </a:p>
        </p:txBody>
      </p:sp>
      <p:sp>
        <p:nvSpPr>
          <p:cNvPr id="3" name="Espace réservé du contenu 2"/>
          <p:cNvSpPr>
            <a:spLocks noGrp="1"/>
          </p:cNvSpPr>
          <p:nvPr>
            <p:ph idx="4294967295"/>
            <p:custDataLst>
              <p:tags r:id="rId2"/>
            </p:custDataLst>
          </p:nvPr>
        </p:nvSpPr>
        <p:spPr>
          <a:xfrm>
            <a:off x="230588" y="2250219"/>
            <a:ext cx="10323112" cy="3807681"/>
          </a:xfrm>
        </p:spPr>
        <p:txBody>
          <a:bodyPr>
            <a:normAutofit fontScale="92500" lnSpcReduction="10000"/>
          </a:bodyPr>
          <a:lstStyle/>
          <a:p>
            <a:pPr lvl="0"/>
            <a:r>
              <a:rPr lang="fr-FR" b="1" dirty="0"/>
              <a:t>UN SUJET NE « TOMBE PAS DU CIEL », CELA SE CONSTRUIT… </a:t>
            </a:r>
            <a:r>
              <a:rPr lang="fr-FR" dirty="0"/>
              <a:t>en suivant la démarche de production de connaissance qui, d’un point de départ personnel, une idée, un « feeling », une conviction, vous impose de (re)poser votre sujet en termes scientifiques. </a:t>
            </a:r>
          </a:p>
          <a:p>
            <a:pPr lvl="0"/>
            <a:r>
              <a:rPr lang="fr-FR" dirty="0"/>
              <a:t>En d’autres mots, le choix d’un sujet n’a rien de « scientifique », on dit plutôt que c’est AXIOLOGIQUE (de l’ordre des valeurs, donc), que cela a donc à voir avec nos visions du monde, nos positionnements idéologiques, peut-être aussi nos expériences passées ou récentes, quelque chose que l’on a vu ou observé, sur lequel on a lu, ou encore quelque chose qu’</a:t>
            </a:r>
            <a:r>
              <a:rPr lang="fr-FR" dirty="0" err="1"/>
              <a:t>un.e</a:t>
            </a:r>
            <a:r>
              <a:rPr lang="fr-FR" dirty="0"/>
              <a:t> de vos proferreur.es (au Lycée, en prépa, à l’université) a abordé en classe. </a:t>
            </a:r>
          </a:p>
          <a:p>
            <a:pPr lvl="0"/>
            <a:r>
              <a:rPr lang="fr-FR" dirty="0"/>
              <a:t>En d’autres mots, encore : « </a:t>
            </a:r>
            <a:r>
              <a:rPr lang="fr-FR" i="1" dirty="0"/>
              <a:t>il n’y a rien de scientifique a priori, et tout ne peut pas l’être</a:t>
            </a:r>
            <a:r>
              <a:rPr lang="fr-FR" dirty="0"/>
              <a:t> » . C’est le </a:t>
            </a:r>
            <a:r>
              <a:rPr lang="fr-FR" b="1" dirty="0"/>
              <a:t>montage</a:t>
            </a:r>
            <a:r>
              <a:rPr lang="fr-FR" dirty="0"/>
              <a:t> qui fait science, certain.es parlent de « </a:t>
            </a:r>
            <a:r>
              <a:rPr lang="fr-FR" b="1" dirty="0"/>
              <a:t>bricolage </a:t>
            </a:r>
            <a:r>
              <a:rPr lang="fr-FR" dirty="0"/>
              <a:t>» (c’est de Lévi-Strauss), les Américains utilisent aussi </a:t>
            </a:r>
            <a:r>
              <a:rPr lang="fr-FR" b="1" dirty="0"/>
              <a:t>design ; </a:t>
            </a:r>
            <a:r>
              <a:rPr lang="fr-FR" dirty="0"/>
              <a:t>en français, on parle de </a:t>
            </a:r>
            <a:r>
              <a:rPr lang="fr-FR" b="1" dirty="0"/>
              <a:t>configuration</a:t>
            </a:r>
            <a:r>
              <a:rPr lang="fr-FR" dirty="0"/>
              <a:t>.</a:t>
            </a:r>
            <a:r>
              <a:rPr lang="fr-FR" b="1" dirty="0"/>
              <a:t> </a:t>
            </a:r>
          </a:p>
          <a:p>
            <a:pPr lvl="0"/>
            <a:r>
              <a:rPr lang="fr-FR" dirty="0"/>
              <a:t>En somme, la démarche scientifique, en sciences humaines et sociales, permet de préciser un sujet et les étapes de la recherche. </a:t>
            </a:r>
          </a:p>
        </p:txBody>
      </p:sp>
    </p:spTree>
    <p:extLst>
      <p:ext uri="{BB962C8B-B14F-4D97-AF65-F5344CB8AC3E}">
        <p14:creationId xmlns:p14="http://schemas.microsoft.com/office/powerpoint/2010/main" val="2455702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pPr algn="ctr"/>
            <a:r>
              <a:rPr lang="fr-FR" sz="3200" dirty="0"/>
              <a:t>Préparation au mémoire : PP1</a:t>
            </a:r>
            <a:br>
              <a:rPr lang="fr-FR" sz="3200" dirty="0"/>
            </a:br>
            <a:r>
              <a:rPr lang="fr-FR" sz="3200" dirty="0">
                <a:solidFill>
                  <a:srgbClr val="0070C0"/>
                </a:solidFill>
              </a:rPr>
              <a:t>Posture personnelle/Posture scientifique</a:t>
            </a:r>
          </a:p>
        </p:txBody>
      </p:sp>
      <p:sp>
        <p:nvSpPr>
          <p:cNvPr id="3" name="Espace réservé du contenu 2"/>
          <p:cNvSpPr>
            <a:spLocks noGrp="1"/>
          </p:cNvSpPr>
          <p:nvPr>
            <p:ph idx="1"/>
            <p:custDataLst>
              <p:tags r:id="rId2"/>
            </p:custDataLst>
          </p:nvPr>
        </p:nvSpPr>
        <p:spPr/>
        <p:txBody>
          <a:bodyPr>
            <a:normAutofit fontScale="92500" lnSpcReduction="10000"/>
          </a:bodyPr>
          <a:lstStyle/>
          <a:p>
            <a:pPr lvl="0"/>
            <a:endParaRPr lang="fr-FR" b="1" dirty="0"/>
          </a:p>
          <a:p>
            <a:pPr lvl="0"/>
            <a:r>
              <a:rPr lang="fr-FR" b="1" dirty="0"/>
              <a:t>LA POSTURE PERSONNELLE, </a:t>
            </a:r>
            <a:r>
              <a:rPr lang="fr-FR" dirty="0"/>
              <a:t>c’est le point de départ,</a:t>
            </a:r>
            <a:r>
              <a:rPr lang="fr-FR" b="1" dirty="0"/>
              <a:t> la POSTURE SCIENTIFIQUE, </a:t>
            </a:r>
            <a:r>
              <a:rPr lang="fr-FR" dirty="0"/>
              <a:t>c’est le point d’arrivée (ou d’insertion) dans le champ de la recherche. Entre les deux, il y a justement la </a:t>
            </a:r>
            <a:r>
              <a:rPr lang="fr-FR" b="1" dirty="0"/>
              <a:t>DÉMARCHE DE CONNAISSANCE</a:t>
            </a:r>
            <a:r>
              <a:rPr lang="fr-FR" dirty="0"/>
              <a:t> qui consiste à transposer, et donc à poser, en termes scientifiques ce que l’on a pensé à part soi. </a:t>
            </a:r>
          </a:p>
          <a:p>
            <a:pPr lvl="0"/>
            <a:r>
              <a:rPr lang="fr-FR" dirty="0"/>
              <a:t>On peut alors parler d’</a:t>
            </a:r>
            <a:r>
              <a:rPr lang="fr-FR" b="1" dirty="0"/>
              <a:t>objet</a:t>
            </a:r>
            <a:r>
              <a:rPr lang="fr-FR" dirty="0"/>
              <a:t> scientifique, bien qu’en sciences humaines et sociales, on parle plutôt de </a:t>
            </a:r>
            <a:r>
              <a:rPr lang="fr-FR" b="1" dirty="0"/>
              <a:t>sujet </a:t>
            </a:r>
            <a:r>
              <a:rPr lang="fr-FR" dirty="0"/>
              <a:t>(</a:t>
            </a:r>
            <a:r>
              <a:rPr lang="fr-FR" i="1" dirty="0"/>
              <a:t>c’est quoi ton sujet ?</a:t>
            </a:r>
            <a:r>
              <a:rPr lang="fr-FR" dirty="0"/>
              <a:t>)</a:t>
            </a:r>
            <a:r>
              <a:rPr lang="fr-FR" i="1" dirty="0"/>
              <a:t>. </a:t>
            </a:r>
            <a:r>
              <a:rPr lang="fr-FR" dirty="0"/>
              <a:t>Cela permet de distinguer votre idée de départ (personnel) du sujet de recherche, soit son expression possible dans le champ de la recherche. </a:t>
            </a:r>
          </a:p>
          <a:p>
            <a:pPr lvl="0"/>
            <a:r>
              <a:rPr lang="fr-FR" dirty="0"/>
              <a:t>Un objet/sujet de recherche ne se limite pas généralement à un ou deux mots, bien que pour des raisons pratiques cela peut se faire, genre « </a:t>
            </a:r>
            <a:r>
              <a:rPr lang="fr-FR" i="1" dirty="0"/>
              <a:t>je travaille sur la culture bretonne </a:t>
            </a:r>
            <a:r>
              <a:rPr lang="fr-FR" dirty="0"/>
              <a:t>», un sujet ne va pas sans un questionnement, que, pour des raisons pratiques on appelle « question de recherche ». Cette question de recherche est un premier pas dans l’élaboration du sujet dans le </a:t>
            </a:r>
            <a:r>
              <a:rPr lang="fr-FR" b="1" dirty="0"/>
              <a:t>champ de la recherche.  </a:t>
            </a:r>
          </a:p>
          <a:p>
            <a:pPr lvl="0"/>
            <a:endParaRPr lang="fr-FR" dirty="0"/>
          </a:p>
          <a:p>
            <a:endParaRPr lang="fr-FR" dirty="0"/>
          </a:p>
        </p:txBody>
      </p:sp>
    </p:spTree>
    <p:extLst>
      <p:ext uri="{BB962C8B-B14F-4D97-AF65-F5344CB8AC3E}">
        <p14:creationId xmlns:p14="http://schemas.microsoft.com/office/powerpoint/2010/main" val="4347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pPr algn="ctr"/>
            <a:r>
              <a:rPr lang="fr-FR" sz="3200" dirty="0"/>
              <a:t>Préparation au mémoire : PP1</a:t>
            </a:r>
            <a:br>
              <a:rPr lang="fr-FR" sz="3200" dirty="0"/>
            </a:br>
            <a:r>
              <a:rPr lang="fr-FR" sz="3200" dirty="0">
                <a:solidFill>
                  <a:srgbClr val="0070C0"/>
                </a:solidFill>
              </a:rPr>
              <a:t>Le champ de la recherche</a:t>
            </a:r>
          </a:p>
        </p:txBody>
      </p:sp>
      <p:sp>
        <p:nvSpPr>
          <p:cNvPr id="3" name="Espace réservé du contenu 2"/>
          <p:cNvSpPr>
            <a:spLocks noGrp="1"/>
          </p:cNvSpPr>
          <p:nvPr>
            <p:ph idx="1"/>
            <p:custDataLst>
              <p:tags r:id="rId2"/>
            </p:custDataLst>
          </p:nvPr>
        </p:nvSpPr>
        <p:spPr>
          <a:xfrm>
            <a:off x="930302" y="1948070"/>
            <a:ext cx="10442983" cy="4754879"/>
          </a:xfrm>
        </p:spPr>
        <p:txBody>
          <a:bodyPr>
            <a:normAutofit fontScale="92500" lnSpcReduction="20000"/>
          </a:bodyPr>
          <a:lstStyle/>
          <a:p>
            <a:pPr lvl="0"/>
            <a:endParaRPr lang="fr-FR" dirty="0"/>
          </a:p>
          <a:p>
            <a:pPr lvl="0"/>
            <a:endParaRPr lang="fr-FR" dirty="0"/>
          </a:p>
          <a:p>
            <a:pPr lvl="0"/>
            <a:endParaRPr lang="fr-FR" dirty="0"/>
          </a:p>
          <a:p>
            <a:pPr lvl="0"/>
            <a:r>
              <a:rPr lang="fr-FR" dirty="0"/>
              <a:t>Un sujet/objet se retrouve inévitablement dans le champ de la recherche. En fait, il y est déjà, c’est votre recherche — votre mémoire — qui n’y est pas encore ! Ce « champ » est une étendue, on peut imaginer un genre de ballon difforme qui bouge au gré : 1. des changements dans les sociétés, 2. des recherches et des débats scientifiques, 3. des influences politiques, culturelles et économiques. </a:t>
            </a:r>
          </a:p>
          <a:p>
            <a:pPr lvl="0"/>
            <a:r>
              <a:rPr lang="fr-FR" dirty="0"/>
              <a:t>Exemple : avant 2010, les études sur le genre ne figuraient pas officiellement dans le champ de la recherche en France (contrairement aux États-Unis). Puis Science Po Paris a lancé le programme « Présage » en 2010, donnant aux « genres » une légitimité dans le champ de la recherche français, même si des chercheur.es français.es y travaillaient déjà en lien avec des chercheur.es étrangers. D’une autre façon, on peut imaginer que le champ de la recherche chinois n’inclut pas les études sur les groupes ethniques… </a:t>
            </a:r>
          </a:p>
          <a:p>
            <a:pPr lvl="0"/>
            <a:r>
              <a:rPr lang="fr-FR" dirty="0"/>
              <a:t>La globalisation du savoir fait en sorte que les champs de la recherche « nationaux » s’entremêlent et que les chercheur.es se rencontrent et échangent dans des congrès internationaux, comme celui de l’Union géographique internationale (UGI/IGU) à Paris en 2022, où plus de 2 000 géographes étaient présent.es. </a:t>
            </a:r>
          </a:p>
          <a:p>
            <a:pPr lvl="0"/>
            <a:endParaRPr lang="fr-FR" dirty="0"/>
          </a:p>
          <a:p>
            <a:pPr lvl="0"/>
            <a:endParaRPr lang="fr-FR" dirty="0"/>
          </a:p>
          <a:p>
            <a:endParaRPr lang="fr-FR" dirty="0"/>
          </a:p>
        </p:txBody>
      </p:sp>
    </p:spTree>
    <p:extLst>
      <p:ext uri="{BB962C8B-B14F-4D97-AF65-F5344CB8AC3E}">
        <p14:creationId xmlns:p14="http://schemas.microsoft.com/office/powerpoint/2010/main" val="1536607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447188"/>
            <a:ext cx="10571998" cy="1318002"/>
          </a:xfrm>
        </p:spPr>
        <p:txBody>
          <a:bodyPr/>
          <a:lstStyle/>
          <a:p>
            <a:pPr algn="ctr"/>
            <a:br>
              <a:rPr lang="fr-FR" sz="3200" dirty="0"/>
            </a:br>
            <a:r>
              <a:rPr lang="fr-FR" sz="3200" dirty="0"/>
              <a:t>Préparation au mémoire : PP1</a:t>
            </a:r>
            <a:br>
              <a:rPr lang="fr-FR" sz="3200" dirty="0"/>
            </a:br>
            <a:r>
              <a:rPr lang="fr-FR" sz="3200" dirty="0">
                <a:solidFill>
                  <a:srgbClr val="0070C0"/>
                </a:solidFill>
              </a:rPr>
              <a:t>Le champ de la recherche : </a:t>
            </a:r>
            <a:br>
              <a:rPr lang="fr-FR" sz="3200" dirty="0">
                <a:solidFill>
                  <a:srgbClr val="0070C0"/>
                </a:solidFill>
              </a:rPr>
            </a:br>
            <a:r>
              <a:rPr lang="fr-FR" sz="3200" dirty="0">
                <a:solidFill>
                  <a:srgbClr val="0070C0"/>
                </a:solidFill>
              </a:rPr>
              <a:t>configuration</a:t>
            </a:r>
          </a:p>
        </p:txBody>
      </p:sp>
      <p:sp>
        <p:nvSpPr>
          <p:cNvPr id="3" name="Espace réservé du contenu 2"/>
          <p:cNvSpPr>
            <a:spLocks noGrp="1"/>
          </p:cNvSpPr>
          <p:nvPr>
            <p:ph idx="1"/>
            <p:custDataLst>
              <p:tags r:id="rId2"/>
            </p:custDataLst>
          </p:nvPr>
        </p:nvSpPr>
        <p:spPr>
          <a:xfrm>
            <a:off x="818712" y="2222287"/>
            <a:ext cx="10554574" cy="4568127"/>
          </a:xfrm>
        </p:spPr>
        <p:txBody>
          <a:bodyPr>
            <a:normAutofit fontScale="92500" lnSpcReduction="20000"/>
          </a:bodyPr>
          <a:lstStyle/>
          <a:p>
            <a:pPr marL="0" lvl="0" indent="0">
              <a:buNone/>
            </a:pPr>
            <a:endParaRPr lang="fr-FR" dirty="0"/>
          </a:p>
          <a:p>
            <a:pPr lvl="0"/>
            <a:r>
              <a:rPr lang="fr-FR" dirty="0"/>
              <a:t>De l’intérieur, si l’on peut dire, le champ de la recherche se caractérise par des configurations où se lient et se distinguent des </a:t>
            </a:r>
            <a:r>
              <a:rPr lang="fr-FR" b="1" dirty="0"/>
              <a:t>sujets, </a:t>
            </a:r>
            <a:r>
              <a:rPr lang="fr-FR" dirty="0"/>
              <a:t>des </a:t>
            </a:r>
            <a:r>
              <a:rPr lang="fr-FR" b="1" dirty="0"/>
              <a:t>thématiques </a:t>
            </a:r>
            <a:r>
              <a:rPr lang="fr-FR" dirty="0"/>
              <a:t>(ou « cluster de sujets »), « </a:t>
            </a:r>
            <a:r>
              <a:rPr lang="fr-FR" b="1" dirty="0"/>
              <a:t>domaines d’étude</a:t>
            </a:r>
            <a:r>
              <a:rPr lang="fr-FR" dirty="0"/>
              <a:t> », des</a:t>
            </a:r>
            <a:r>
              <a:rPr lang="fr-FR" b="1" dirty="0"/>
              <a:t> disciplines </a:t>
            </a:r>
            <a:r>
              <a:rPr lang="fr-FR" dirty="0"/>
              <a:t>(ou sciences). Plus qu’une question de vocabulaire, il importe de les distinguer de façon à mieux se situer dans le champ de la recherche, et donc de mieux configurer sa propre recherche. </a:t>
            </a:r>
          </a:p>
          <a:p>
            <a:pPr lvl="0"/>
            <a:r>
              <a:rPr lang="fr-FR" dirty="0"/>
              <a:t>La </a:t>
            </a:r>
            <a:r>
              <a:rPr lang="fr-FR" b="1" dirty="0"/>
              <a:t>mobilité</a:t>
            </a:r>
            <a:r>
              <a:rPr lang="fr-FR" dirty="0"/>
              <a:t>, par exemple, est une thématique, elle permet plusieurs sujets (</a:t>
            </a:r>
            <a:r>
              <a:rPr lang="fr-FR" i="1" dirty="0"/>
              <a:t>clusters</a:t>
            </a:r>
            <a:r>
              <a:rPr lang="fr-FR" dirty="0"/>
              <a:t>) : mobilité piétonnière, </a:t>
            </a:r>
            <a:r>
              <a:rPr lang="fr-FR" dirty="0" err="1"/>
              <a:t>robomobilité</a:t>
            </a:r>
            <a:r>
              <a:rPr lang="fr-FR" dirty="0"/>
              <a:t>, le rail, etc. Les spécialistes de la </a:t>
            </a:r>
            <a:r>
              <a:rPr lang="fr-FR" dirty="0" err="1"/>
              <a:t>robomobilité</a:t>
            </a:r>
            <a:r>
              <a:rPr lang="fr-FR" dirty="0"/>
              <a:t> ont à première vue peu à voir avec ceux et celles de la mobilité piétonnière, pourtant les deux se rejoignent sur la question de la mobilité. </a:t>
            </a:r>
          </a:p>
          <a:p>
            <a:pPr lvl="0"/>
            <a:r>
              <a:rPr lang="fr-FR" dirty="0"/>
              <a:t>Ces </a:t>
            </a:r>
            <a:r>
              <a:rPr lang="fr-FR" b="1" i="1" dirty="0"/>
              <a:t>clusters</a:t>
            </a:r>
            <a:r>
              <a:rPr lang="fr-FR" i="1" dirty="0"/>
              <a:t> </a:t>
            </a:r>
            <a:r>
              <a:rPr lang="fr-FR" dirty="0"/>
              <a:t>peuvent donner lieu à des « </a:t>
            </a:r>
            <a:r>
              <a:rPr lang="fr-FR" i="1" dirty="0" err="1"/>
              <a:t>studies</a:t>
            </a:r>
            <a:r>
              <a:rPr lang="fr-FR" i="1" dirty="0"/>
              <a:t> </a:t>
            </a:r>
            <a:r>
              <a:rPr lang="fr-FR" dirty="0"/>
              <a:t>» : </a:t>
            </a:r>
            <a:r>
              <a:rPr lang="fr-FR" i="1" dirty="0" err="1"/>
              <a:t>gender</a:t>
            </a:r>
            <a:r>
              <a:rPr lang="fr-FR" i="1" dirty="0"/>
              <a:t> </a:t>
            </a:r>
            <a:r>
              <a:rPr lang="fr-FR" i="1" dirty="0" err="1"/>
              <a:t>studies</a:t>
            </a:r>
            <a:r>
              <a:rPr lang="fr-FR" dirty="0"/>
              <a:t>, </a:t>
            </a:r>
            <a:r>
              <a:rPr lang="fr-FR" i="1" dirty="0"/>
              <a:t>animal </a:t>
            </a:r>
            <a:r>
              <a:rPr lang="fr-FR" i="1" dirty="0" err="1"/>
              <a:t>studies</a:t>
            </a:r>
            <a:r>
              <a:rPr lang="fr-FR" dirty="0"/>
              <a:t>, </a:t>
            </a:r>
            <a:r>
              <a:rPr lang="fr-FR" i="1" dirty="0"/>
              <a:t>global </a:t>
            </a:r>
            <a:r>
              <a:rPr lang="fr-FR" i="1" dirty="0" err="1"/>
              <a:t>studies</a:t>
            </a:r>
            <a:r>
              <a:rPr lang="fr-FR" dirty="0"/>
              <a:t>, études culturelles, études urbaines. Le terme « </a:t>
            </a:r>
            <a:r>
              <a:rPr lang="fr-FR" dirty="0" err="1"/>
              <a:t>studies</a:t>
            </a:r>
            <a:r>
              <a:rPr lang="fr-FR" dirty="0"/>
              <a:t> » s’est imposé à l’échelle internationale, du fait de sa popularité aux États-Unis. En français, on utilise « </a:t>
            </a:r>
            <a:r>
              <a:rPr lang="fr-FR" b="1" dirty="0"/>
              <a:t>étude </a:t>
            </a:r>
            <a:r>
              <a:rPr lang="fr-FR" dirty="0"/>
              <a:t>», ou encore « </a:t>
            </a:r>
            <a:r>
              <a:rPr lang="fr-FR" b="1" dirty="0"/>
              <a:t>domaine d’étude</a:t>
            </a:r>
            <a:r>
              <a:rPr lang="fr-FR" dirty="0"/>
              <a:t> ». Ils mobilisent des regroupements de chercheur.es et de recherches, pourvoyeurs de concepts, d’approches, d’objets/sujets, de problématisations. *</a:t>
            </a:r>
          </a:p>
          <a:p>
            <a:pPr lvl="0"/>
            <a:r>
              <a:rPr lang="fr-FR" dirty="0"/>
              <a:t>Ces thématiques mobilisent des chercheur.es de plusieurs disciplines, on parle d’approches disciplinaires, </a:t>
            </a:r>
            <a:r>
              <a:rPr lang="fr-FR" i="1" dirty="0"/>
              <a:t>interdisciplinaires</a:t>
            </a:r>
            <a:r>
              <a:rPr lang="fr-FR" dirty="0"/>
              <a:t>, </a:t>
            </a:r>
            <a:r>
              <a:rPr lang="fr-FR" i="1" dirty="0"/>
              <a:t>transdisciplinaires</a:t>
            </a:r>
            <a:r>
              <a:rPr lang="fr-FR" dirty="0"/>
              <a:t>, </a:t>
            </a:r>
            <a:r>
              <a:rPr lang="fr-FR" i="1" dirty="0"/>
              <a:t>multidisciplinaires</a:t>
            </a:r>
            <a:r>
              <a:rPr lang="fr-FR" dirty="0"/>
              <a:t>. *</a:t>
            </a:r>
          </a:p>
          <a:p>
            <a:pPr lvl="0"/>
            <a:r>
              <a:rPr lang="fr-FR" sz="1500" i="1" dirty="0"/>
              <a:t>(* pour plus d’information, voir les deux textes de la section).</a:t>
            </a:r>
          </a:p>
          <a:p>
            <a:endParaRPr lang="fr-FR" dirty="0"/>
          </a:p>
        </p:txBody>
      </p:sp>
    </p:spTree>
    <p:extLst>
      <p:ext uri="{BB962C8B-B14F-4D97-AF65-F5344CB8AC3E}">
        <p14:creationId xmlns:p14="http://schemas.microsoft.com/office/powerpoint/2010/main" val="2169155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pPr algn="ctr"/>
            <a:r>
              <a:rPr lang="fr-FR" sz="3200" dirty="0"/>
              <a:t>Préparation au mémoire : PP1</a:t>
            </a:r>
            <a:br>
              <a:rPr lang="fr-FR" sz="3200" dirty="0"/>
            </a:br>
            <a:r>
              <a:rPr lang="fr-FR" sz="3200" dirty="0">
                <a:solidFill>
                  <a:srgbClr val="0070C0"/>
                </a:solidFill>
              </a:rPr>
              <a:t>Le champ de la recherche : </a:t>
            </a:r>
            <a:br>
              <a:rPr lang="fr-FR" sz="3200" dirty="0">
                <a:solidFill>
                  <a:srgbClr val="0070C0"/>
                </a:solidFill>
              </a:rPr>
            </a:br>
            <a:r>
              <a:rPr lang="fr-FR" sz="2400" dirty="0">
                <a:solidFill>
                  <a:srgbClr val="0070C0"/>
                </a:solidFill>
              </a:rPr>
              <a:t>configurer sa propre recherche</a:t>
            </a:r>
          </a:p>
        </p:txBody>
      </p:sp>
      <p:sp>
        <p:nvSpPr>
          <p:cNvPr id="3" name="Espace réservé du contenu 2"/>
          <p:cNvSpPr>
            <a:spLocks noGrp="1"/>
          </p:cNvSpPr>
          <p:nvPr>
            <p:ph idx="1"/>
            <p:custDataLst>
              <p:tags r:id="rId2"/>
            </p:custDataLst>
          </p:nvPr>
        </p:nvSpPr>
        <p:spPr>
          <a:xfrm>
            <a:off x="818712" y="1963972"/>
            <a:ext cx="10554574" cy="4540195"/>
          </a:xfrm>
        </p:spPr>
        <p:txBody>
          <a:bodyPr>
            <a:normAutofit/>
          </a:bodyPr>
          <a:lstStyle/>
          <a:p>
            <a:pPr lvl="0"/>
            <a:endParaRPr lang="fr-FR" dirty="0"/>
          </a:p>
          <a:p>
            <a:pPr lvl="0"/>
            <a:r>
              <a:rPr lang="fr-FR" dirty="0"/>
              <a:t>Suivant la configuration du champ de la recherche, on comprend que, quel que soit son sujet, il faille de même le configurer. Comment ? </a:t>
            </a:r>
          </a:p>
          <a:p>
            <a:pPr lvl="0"/>
            <a:r>
              <a:rPr lang="fr-FR" dirty="0"/>
              <a:t>Vous partez d’une base disciplinaire, la géographie, et au CPP, les étudiant.es, comme les enseignant.es, s’intéressent à des sujets qui, dans le champ de la recherche, sont en sciences humaines et sociales. Ce qui veut dire qu’un même sujet, posé en géographie, peut l’être aussi en sociologie, en anthropologie, etc. Si on se situe en géographie sociale, c’est bien d’espace et de société dont il s’agit ; si on s’intéresse à la dimension politique des espaces, on se réfère d’une certaine façon à la géographie du pouvoir ou à la géographie politique (domaine plus large que la géopolitique).  </a:t>
            </a:r>
          </a:p>
          <a:p>
            <a:r>
              <a:rPr lang="fr-FR" dirty="0"/>
              <a:t>Le but est de se situer, car cela a un impact sur le sujet, les cas d’étude, la problématisation, le choix des méthodes et du terrain. (à voir plus tard). </a:t>
            </a:r>
          </a:p>
        </p:txBody>
      </p:sp>
    </p:spTree>
    <p:extLst>
      <p:ext uri="{BB962C8B-B14F-4D97-AF65-F5344CB8AC3E}">
        <p14:creationId xmlns:p14="http://schemas.microsoft.com/office/powerpoint/2010/main" val="2162222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8712" y="0"/>
            <a:ext cx="10571998" cy="1524000"/>
          </a:xfrm>
        </p:spPr>
        <p:txBody>
          <a:bodyPr/>
          <a:lstStyle/>
          <a:p>
            <a:pPr algn="ctr"/>
            <a:r>
              <a:rPr lang="fr-FR" sz="3200" dirty="0"/>
              <a:t>Préparation au mémoire : PP1</a:t>
            </a:r>
            <a:br>
              <a:rPr lang="fr-FR" dirty="0"/>
            </a:br>
            <a:r>
              <a:rPr lang="fr-FR" dirty="0">
                <a:solidFill>
                  <a:srgbClr val="0070C0"/>
                </a:solidFill>
              </a:rPr>
              <a:t>Devoir 1</a:t>
            </a:r>
          </a:p>
        </p:txBody>
      </p:sp>
      <p:sp>
        <p:nvSpPr>
          <p:cNvPr id="3" name="Espace réservé du contenu 2"/>
          <p:cNvSpPr>
            <a:spLocks noGrp="1"/>
          </p:cNvSpPr>
          <p:nvPr>
            <p:ph idx="1"/>
            <p:custDataLst>
              <p:tags r:id="rId2"/>
            </p:custDataLst>
          </p:nvPr>
        </p:nvSpPr>
        <p:spPr/>
        <p:txBody>
          <a:bodyPr>
            <a:normAutofit fontScale="92500" lnSpcReduction="10000"/>
          </a:bodyPr>
          <a:lstStyle/>
          <a:p>
            <a:r>
              <a:rPr lang="fr-FR" dirty="0"/>
              <a:t>Il y a deux façons de configurer sa recherche… on n’oublie pas qu’un sujet ne tombe pas du ciel, qu’il se construit. La première est de se situer à partir de sa posture personnelle, soit à partir d’une connaissance plus limitée du champ de la recherche, plus intuitive aussi ; la deuxième, plus près d’une posture scientifique, est d’explorer le champ de la recherche, d’aller voir ce qui s’y passe, pour ainsi dire. C’est ce que l’on appelle, l’état de l’art ou l’état des lieux. </a:t>
            </a:r>
          </a:p>
          <a:p>
            <a:r>
              <a:rPr lang="fr-FR" dirty="0"/>
              <a:t>Il y a bien sûr des liens entre les deux, vous connaissez déjà des choses, vous avez lu un ou des textes, qui ont déjà influencé votre posture personnelle… Quoi qu’il en soit et quelle que soit votre connaissance de ce qui se passe dans le champ de la recherche, le but « caché » du DEVOIR 1 est d’établir des liens, et de mieux connaître le champ de la recherche sur, ou autour, de votre sujet, ou sujet pressenti. </a:t>
            </a:r>
          </a:p>
          <a:p>
            <a:r>
              <a:rPr lang="fr-FR" dirty="0"/>
              <a:t>Le devoir consiste à produire un document sur votre sujet, tel qu’il se présente aujourd’hui au début de votre démarche de production de connaissance. Le but est de produire une carte conceptuelle, dans l’esprit d’un « road </a:t>
            </a:r>
            <a:r>
              <a:rPr lang="fr-FR" dirty="0" err="1"/>
              <a:t>map</a:t>
            </a:r>
            <a:r>
              <a:rPr lang="fr-FR" dirty="0"/>
              <a:t> », soit des pistes possibles à suivre à partir de votre sujet, tel qu’il est, actuellement. </a:t>
            </a:r>
          </a:p>
        </p:txBody>
      </p:sp>
    </p:spTree>
    <p:extLst>
      <p:ext uri="{BB962C8B-B14F-4D97-AF65-F5344CB8AC3E}">
        <p14:creationId xmlns:p14="http://schemas.microsoft.com/office/powerpoint/2010/main" val="1922309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810000" y="447188"/>
            <a:ext cx="10571998" cy="769362"/>
          </a:xfrm>
        </p:spPr>
        <p:txBody>
          <a:bodyPr/>
          <a:lstStyle/>
          <a:p>
            <a:pPr algn="ctr"/>
            <a:r>
              <a:rPr lang="fr-FR" sz="3200" dirty="0"/>
              <a:t>Préparation au mémoire : PP1</a:t>
            </a:r>
            <a:br>
              <a:rPr lang="fr-FR" dirty="0"/>
            </a:br>
            <a:r>
              <a:rPr lang="fr-FR" sz="2800" dirty="0">
                <a:solidFill>
                  <a:srgbClr val="0070C0"/>
                </a:solidFill>
              </a:rPr>
              <a:t>Devoir 1 : la carte conceptuelle</a:t>
            </a:r>
          </a:p>
        </p:txBody>
      </p:sp>
      <p:sp>
        <p:nvSpPr>
          <p:cNvPr id="3" name="Espace réservé du contenu 2"/>
          <p:cNvSpPr>
            <a:spLocks noGrp="1"/>
          </p:cNvSpPr>
          <p:nvPr>
            <p:ph idx="1"/>
            <p:custDataLst>
              <p:tags r:id="rId2"/>
            </p:custDataLst>
          </p:nvPr>
        </p:nvSpPr>
        <p:spPr>
          <a:xfrm>
            <a:off x="818712" y="1892411"/>
            <a:ext cx="10554574" cy="4965590"/>
          </a:xfrm>
        </p:spPr>
        <p:txBody>
          <a:bodyPr>
            <a:normAutofit fontScale="25000" lnSpcReduction="20000"/>
          </a:bodyPr>
          <a:lstStyle/>
          <a:p>
            <a:endParaRPr lang="fr-FR" sz="3000" dirty="0"/>
          </a:p>
          <a:p>
            <a:r>
              <a:rPr lang="fr-FR" sz="5600" dirty="0"/>
              <a:t>Le devoir comporte 5 parties et comprend 2 pages :</a:t>
            </a:r>
          </a:p>
          <a:p>
            <a:pPr marL="0" indent="0">
              <a:buNone/>
            </a:pPr>
            <a:r>
              <a:rPr lang="fr-FR" sz="5600" b="1" dirty="0">
                <a:solidFill>
                  <a:srgbClr val="0070C0"/>
                </a:solidFill>
              </a:rPr>
              <a:t>PAGE 1 : Présentation du sujet</a:t>
            </a:r>
          </a:p>
          <a:p>
            <a:pPr marL="0" indent="0">
              <a:buNone/>
            </a:pPr>
            <a:r>
              <a:rPr lang="fr-FR" sz="4800" dirty="0"/>
              <a:t>1) Un titre provisoire, tel que vous pouvez le formuler aujourd’hui.</a:t>
            </a:r>
          </a:p>
          <a:p>
            <a:pPr marL="0" indent="0">
              <a:buNone/>
            </a:pPr>
            <a:r>
              <a:rPr lang="fr-FR" sz="4800" dirty="0"/>
              <a:t>2) 5 mots-clés</a:t>
            </a:r>
          </a:p>
          <a:p>
            <a:pPr marL="0" indent="0">
              <a:buNone/>
            </a:pPr>
            <a:r>
              <a:rPr lang="fr-FR" sz="4800" dirty="0"/>
              <a:t>3) Un paragraphe qui décrit ce sujet/thématique</a:t>
            </a:r>
          </a:p>
          <a:p>
            <a:pPr marL="0" indent="0">
              <a:buNone/>
            </a:pPr>
            <a:r>
              <a:rPr lang="fr-FR" sz="4800" dirty="0"/>
              <a:t>4) Un paragraphe « axiologique  » ou comment et pourquoi vous êtes arrivés à ce sujet/thématique : raisons, intérêts, questionnement, etc. </a:t>
            </a:r>
          </a:p>
          <a:p>
            <a:pPr marL="0" indent="0">
              <a:buNone/>
            </a:pPr>
            <a:endParaRPr lang="fr-FR" sz="3000" dirty="0"/>
          </a:p>
          <a:p>
            <a:pPr marL="0" indent="0">
              <a:buNone/>
            </a:pPr>
            <a:r>
              <a:rPr lang="fr-FR" sz="5600" dirty="0">
                <a:solidFill>
                  <a:srgbClr val="0070C0"/>
                </a:solidFill>
              </a:rPr>
              <a:t>PAGE 2 </a:t>
            </a:r>
            <a:r>
              <a:rPr lang="fr-FR" sz="3000" dirty="0">
                <a:solidFill>
                  <a:srgbClr val="0070C0"/>
                </a:solidFill>
              </a:rPr>
              <a:t>: </a:t>
            </a:r>
            <a:r>
              <a:rPr lang="fr-FR" sz="4800" dirty="0">
                <a:solidFill>
                  <a:srgbClr val="0070C0"/>
                </a:solidFill>
              </a:rPr>
              <a:t>Concevoir une carte conceptuelle</a:t>
            </a:r>
          </a:p>
          <a:p>
            <a:pPr marL="0" indent="0">
              <a:buNone/>
            </a:pPr>
            <a:r>
              <a:rPr lang="fr-FR" sz="4800" dirty="0"/>
              <a:t>Pour ce faire, vous pouvez visionner les liens plus bas qui expliquent rapidement et simplement ce dont il s’agit. </a:t>
            </a:r>
          </a:p>
          <a:p>
            <a:r>
              <a:rPr lang="fr-FR" sz="4800" dirty="0"/>
              <a:t>1. Sélectionnez un support de dessin </a:t>
            </a:r>
          </a:p>
          <a:p>
            <a:r>
              <a:rPr lang="fr-FR" sz="4800" dirty="0"/>
              <a:t>2. Poser votre sujet principal : le point de départ ou point central de la carte </a:t>
            </a:r>
          </a:p>
          <a:p>
            <a:r>
              <a:rPr lang="fr-FR" sz="4800" dirty="0"/>
              <a:t>3. Identifier les concepts/idées/mots connexes </a:t>
            </a:r>
          </a:p>
          <a:p>
            <a:r>
              <a:rPr lang="fr-FR" sz="4800" dirty="0"/>
              <a:t>4. Organiser les formes et les lignes (trait plus fort pour lien plus fort) </a:t>
            </a:r>
          </a:p>
          <a:p>
            <a:r>
              <a:rPr lang="fr-FR" sz="4800" dirty="0"/>
              <a:t>5. Affiner la carte </a:t>
            </a:r>
          </a:p>
          <a:p>
            <a:pPr marL="0" indent="0">
              <a:buNone/>
            </a:pPr>
            <a:r>
              <a:rPr lang="fr-FR" sz="5600" dirty="0"/>
              <a:t> </a:t>
            </a:r>
            <a:r>
              <a:rPr lang="fr-FR" sz="4800" dirty="0"/>
              <a:t>Liens: </a:t>
            </a:r>
            <a:r>
              <a:rPr lang="fr-FR" sz="4800" i="1" u="sng" dirty="0">
                <a:hlinkClick r:id="rId4"/>
              </a:rPr>
              <a:t>https://www.youtube.com/watch?v=sZJj6DwCqSU</a:t>
            </a:r>
            <a:endParaRPr lang="fr-FR" sz="4800" dirty="0"/>
          </a:p>
          <a:p>
            <a:r>
              <a:rPr lang="fr-FR" sz="4800" i="1" u="sng" dirty="0">
                <a:hlinkClick r:id="rId5"/>
              </a:rPr>
              <a:t>https://www.youtube.com/watch?v=C98YgAzpleQ</a:t>
            </a:r>
            <a:endParaRPr lang="fr-FR" sz="4800" dirty="0"/>
          </a:p>
          <a:p>
            <a:r>
              <a:rPr lang="fr-FR" sz="4800" i="1" u="sng" dirty="0">
                <a:hlinkClick r:id="rId6"/>
              </a:rPr>
              <a:t>https://www.youtube.com/watch?v=bQlgx5biqCQ</a:t>
            </a:r>
            <a:endParaRPr lang="fr-FR" sz="4800" dirty="0"/>
          </a:p>
          <a:p>
            <a:r>
              <a:rPr lang="fr-FR" sz="4800" i="1" u="sng" dirty="0">
                <a:hlinkClick r:id="rId7"/>
              </a:rPr>
              <a:t>https://www.youtube.com/watch?v=y6VwOhMKcQI</a:t>
            </a:r>
            <a:endParaRPr lang="fr-FR" sz="4800" dirty="0"/>
          </a:p>
          <a:p>
            <a:r>
              <a:rPr lang="fr-FR" sz="4800" i="1" u="sng" dirty="0">
                <a:hlinkClick r:id="rId8"/>
              </a:rPr>
              <a:t>https://www.youtube.com/watch?v=8XGQGhli0I0</a:t>
            </a:r>
            <a:endParaRPr lang="fr-FR" sz="4800" i="1" u="sng" dirty="0"/>
          </a:p>
          <a:p>
            <a:endParaRPr lang="fr-FR" i="1" u="sng" dirty="0"/>
          </a:p>
          <a:p>
            <a:pPr marL="0" indent="0">
              <a:buNone/>
            </a:pPr>
            <a:endParaRPr lang="fr-FR" sz="1600" dirty="0"/>
          </a:p>
        </p:txBody>
      </p:sp>
    </p:spTree>
    <p:extLst>
      <p:ext uri="{BB962C8B-B14F-4D97-AF65-F5344CB8AC3E}">
        <p14:creationId xmlns:p14="http://schemas.microsoft.com/office/powerpoint/2010/main" val="11615139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TM03457503[[fn=Concis]]</Template>
  <TotalTime>3498</TotalTime>
  <Words>1817</Words>
  <Application>Microsoft Office PowerPoint</Application>
  <PresentationFormat>Grand écran</PresentationFormat>
  <Paragraphs>76</Paragraphs>
  <Slides>9</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9</vt:i4>
      </vt:variant>
    </vt:vector>
  </HeadingPairs>
  <TitlesOfParts>
    <vt:vector size="12" baseType="lpstr">
      <vt:lpstr>Century Gothic</vt:lpstr>
      <vt:lpstr>Wingdings 2</vt:lpstr>
      <vt:lpstr>Concis</vt:lpstr>
      <vt:lpstr>Master CPP Préparation au mémoire  PP1   Postures et champ de la recherche</vt:lpstr>
      <vt:lpstr>      Préparation au mémoire : PP1 Une question de vocabulaire </vt:lpstr>
      <vt:lpstr> Préparation au mémoire : PP1 Une question de vocabulaire</vt:lpstr>
      <vt:lpstr>Préparation au mémoire : PP1 Posture personnelle/Posture scientifique</vt:lpstr>
      <vt:lpstr>Préparation au mémoire : PP1 Le champ de la recherche</vt:lpstr>
      <vt:lpstr> Préparation au mémoire : PP1 Le champ de la recherche :  configuration</vt:lpstr>
      <vt:lpstr>Préparation au mémoire : PP1 Le champ de la recherche :  configurer sa propre recherche</vt:lpstr>
      <vt:lpstr>Préparation au mémoire : PP1 Devoir 1</vt:lpstr>
      <vt:lpstr>Préparation au mémoire : PP1 Devoir 1 : la carte conceptuelle</vt:lpstr>
    </vt:vector>
  </TitlesOfParts>
  <Company>SSI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du mémoire M2URMMSM   Session 1 Vendredi 5 mars</dc:title>
  <dc:creator>Louis D.</dc:creator>
  <cp:lastModifiedBy>Evaluateur</cp:lastModifiedBy>
  <cp:revision>42</cp:revision>
  <dcterms:created xsi:type="dcterms:W3CDTF">2021-03-05T07:07:10Z</dcterms:created>
  <dcterms:modified xsi:type="dcterms:W3CDTF">2024-01-17T15:24:29Z</dcterms:modified>
</cp:coreProperties>
</file>