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304" r:id="rId4"/>
    <p:sldId id="258" r:id="rId5"/>
    <p:sldId id="305" r:id="rId6"/>
    <p:sldId id="306" r:id="rId7"/>
    <p:sldId id="307" r:id="rId8"/>
    <p:sldId id="308" r:id="rId9"/>
    <p:sldId id="309" r:id="rId10"/>
    <p:sldId id="310" r:id="rId11"/>
    <p:sldId id="312" r:id="rId12"/>
    <p:sldId id="313" r:id="rId13"/>
    <p:sldId id="311" r:id="rId14"/>
    <p:sldId id="282" r:id="rId15"/>
    <p:sldId id="283" r:id="rId16"/>
    <p:sldId id="284" r:id="rId17"/>
    <p:sldId id="260" r:id="rId18"/>
    <p:sldId id="261" r:id="rId19"/>
    <p:sldId id="259" r:id="rId20"/>
    <p:sldId id="262" r:id="rId21"/>
    <p:sldId id="263" r:id="rId22"/>
    <p:sldId id="264" r:id="rId23"/>
    <p:sldId id="265" r:id="rId24"/>
    <p:sldId id="266" r:id="rId25"/>
    <p:sldId id="267"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96"/>
    <p:restoredTop sz="94838"/>
  </p:normalViewPr>
  <p:slideViewPr>
    <p:cSldViewPr snapToGrid="0">
      <p:cViewPr varScale="1">
        <p:scale>
          <a:sx n="124" d="100"/>
          <a:sy n="124" d="100"/>
        </p:scale>
        <p:origin x="208" y="3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ABDD10-E532-0E3B-8D30-A1B89A92707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2194B39-0BAE-679C-F2B1-4F4F71CF00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6AB82A0-E96D-EE93-7BC5-2577D0609AA2}"/>
              </a:ext>
            </a:extLst>
          </p:cNvPr>
          <p:cNvSpPr>
            <a:spLocks noGrp="1"/>
          </p:cNvSpPr>
          <p:nvPr>
            <p:ph type="dt" sz="half" idx="10"/>
          </p:nvPr>
        </p:nvSpPr>
        <p:spPr/>
        <p:txBody>
          <a:bodyPr/>
          <a:lstStyle/>
          <a:p>
            <a:fld id="{D86ECD65-DAAE-A541-A0F1-E8C908E52FBB}" type="datetimeFigureOut">
              <a:rPr lang="fr-FR" smtClean="0"/>
              <a:t>18/11/2024</a:t>
            </a:fld>
            <a:endParaRPr lang="fr-FR"/>
          </a:p>
        </p:txBody>
      </p:sp>
      <p:sp>
        <p:nvSpPr>
          <p:cNvPr id="5" name="Espace réservé du pied de page 4">
            <a:extLst>
              <a:ext uri="{FF2B5EF4-FFF2-40B4-BE49-F238E27FC236}">
                <a16:creationId xmlns:a16="http://schemas.microsoft.com/office/drawing/2014/main" id="{4FF9DA7B-329F-1474-E47E-8DF6F052A1D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03930E2-8058-4D62-5BF3-511DA7E15677}"/>
              </a:ext>
            </a:extLst>
          </p:cNvPr>
          <p:cNvSpPr>
            <a:spLocks noGrp="1"/>
          </p:cNvSpPr>
          <p:nvPr>
            <p:ph type="sldNum" sz="quarter" idx="12"/>
          </p:nvPr>
        </p:nvSpPr>
        <p:spPr/>
        <p:txBody>
          <a:bodyPr/>
          <a:lstStyle/>
          <a:p>
            <a:fld id="{AEFFF139-B0C1-BA47-AB56-731C7E459A01}" type="slidenum">
              <a:rPr lang="fr-FR" smtClean="0"/>
              <a:t>‹N°›</a:t>
            </a:fld>
            <a:endParaRPr lang="fr-FR"/>
          </a:p>
        </p:txBody>
      </p:sp>
    </p:spTree>
    <p:extLst>
      <p:ext uri="{BB962C8B-B14F-4D97-AF65-F5344CB8AC3E}">
        <p14:creationId xmlns:p14="http://schemas.microsoft.com/office/powerpoint/2010/main" val="4279116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956B8B-DABF-64A6-41D2-D338AE8E4EA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8DD9D0F-96C5-1158-4F0E-3FB2B20367C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38DBD23-4902-3ECC-FDD0-27C39326D56B}"/>
              </a:ext>
            </a:extLst>
          </p:cNvPr>
          <p:cNvSpPr>
            <a:spLocks noGrp="1"/>
          </p:cNvSpPr>
          <p:nvPr>
            <p:ph type="dt" sz="half" idx="10"/>
          </p:nvPr>
        </p:nvSpPr>
        <p:spPr/>
        <p:txBody>
          <a:bodyPr/>
          <a:lstStyle/>
          <a:p>
            <a:fld id="{D86ECD65-DAAE-A541-A0F1-E8C908E52FBB}" type="datetimeFigureOut">
              <a:rPr lang="fr-FR" smtClean="0"/>
              <a:t>18/11/2024</a:t>
            </a:fld>
            <a:endParaRPr lang="fr-FR"/>
          </a:p>
        </p:txBody>
      </p:sp>
      <p:sp>
        <p:nvSpPr>
          <p:cNvPr id="5" name="Espace réservé du pied de page 4">
            <a:extLst>
              <a:ext uri="{FF2B5EF4-FFF2-40B4-BE49-F238E27FC236}">
                <a16:creationId xmlns:a16="http://schemas.microsoft.com/office/drawing/2014/main" id="{306777FF-1CA3-3B44-E783-F212AAFC481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5F9D2AA-423C-B359-82ED-2DF3DF0BBD7E}"/>
              </a:ext>
            </a:extLst>
          </p:cNvPr>
          <p:cNvSpPr>
            <a:spLocks noGrp="1"/>
          </p:cNvSpPr>
          <p:nvPr>
            <p:ph type="sldNum" sz="quarter" idx="12"/>
          </p:nvPr>
        </p:nvSpPr>
        <p:spPr/>
        <p:txBody>
          <a:bodyPr/>
          <a:lstStyle/>
          <a:p>
            <a:fld id="{AEFFF139-B0C1-BA47-AB56-731C7E459A01}" type="slidenum">
              <a:rPr lang="fr-FR" smtClean="0"/>
              <a:t>‹N°›</a:t>
            </a:fld>
            <a:endParaRPr lang="fr-FR"/>
          </a:p>
        </p:txBody>
      </p:sp>
    </p:spTree>
    <p:extLst>
      <p:ext uri="{BB962C8B-B14F-4D97-AF65-F5344CB8AC3E}">
        <p14:creationId xmlns:p14="http://schemas.microsoft.com/office/powerpoint/2010/main" val="564918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E59F43B-8483-8EAE-20F6-343BD74879B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D3617F8-7ABD-A5FA-94D3-E76C9C6BDCC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0136C00-095E-4EC7-43D4-6C0C6F465D97}"/>
              </a:ext>
            </a:extLst>
          </p:cNvPr>
          <p:cNvSpPr>
            <a:spLocks noGrp="1"/>
          </p:cNvSpPr>
          <p:nvPr>
            <p:ph type="dt" sz="half" idx="10"/>
          </p:nvPr>
        </p:nvSpPr>
        <p:spPr/>
        <p:txBody>
          <a:bodyPr/>
          <a:lstStyle/>
          <a:p>
            <a:fld id="{D86ECD65-DAAE-A541-A0F1-E8C908E52FBB}" type="datetimeFigureOut">
              <a:rPr lang="fr-FR" smtClean="0"/>
              <a:t>18/11/2024</a:t>
            </a:fld>
            <a:endParaRPr lang="fr-FR"/>
          </a:p>
        </p:txBody>
      </p:sp>
      <p:sp>
        <p:nvSpPr>
          <p:cNvPr id="5" name="Espace réservé du pied de page 4">
            <a:extLst>
              <a:ext uri="{FF2B5EF4-FFF2-40B4-BE49-F238E27FC236}">
                <a16:creationId xmlns:a16="http://schemas.microsoft.com/office/drawing/2014/main" id="{8CCE5469-0C2D-419F-D8A6-F53B9C53AA9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F8C7984-270F-9BF2-7255-DD552FBE074F}"/>
              </a:ext>
            </a:extLst>
          </p:cNvPr>
          <p:cNvSpPr>
            <a:spLocks noGrp="1"/>
          </p:cNvSpPr>
          <p:nvPr>
            <p:ph type="sldNum" sz="quarter" idx="12"/>
          </p:nvPr>
        </p:nvSpPr>
        <p:spPr/>
        <p:txBody>
          <a:bodyPr/>
          <a:lstStyle/>
          <a:p>
            <a:fld id="{AEFFF139-B0C1-BA47-AB56-731C7E459A01}" type="slidenum">
              <a:rPr lang="fr-FR" smtClean="0"/>
              <a:t>‹N°›</a:t>
            </a:fld>
            <a:endParaRPr lang="fr-FR"/>
          </a:p>
        </p:txBody>
      </p:sp>
    </p:spTree>
    <p:extLst>
      <p:ext uri="{BB962C8B-B14F-4D97-AF65-F5344CB8AC3E}">
        <p14:creationId xmlns:p14="http://schemas.microsoft.com/office/powerpoint/2010/main" val="522546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052621-8177-CC09-9325-67E5B01F941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9B53C25-3AF3-081C-1FC7-D298FD3A90A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387219D-C33C-5303-3929-946A6BAA399F}"/>
              </a:ext>
            </a:extLst>
          </p:cNvPr>
          <p:cNvSpPr>
            <a:spLocks noGrp="1"/>
          </p:cNvSpPr>
          <p:nvPr>
            <p:ph type="dt" sz="half" idx="10"/>
          </p:nvPr>
        </p:nvSpPr>
        <p:spPr/>
        <p:txBody>
          <a:bodyPr/>
          <a:lstStyle/>
          <a:p>
            <a:fld id="{D86ECD65-DAAE-A541-A0F1-E8C908E52FBB}" type="datetimeFigureOut">
              <a:rPr lang="fr-FR" smtClean="0"/>
              <a:t>18/11/2024</a:t>
            </a:fld>
            <a:endParaRPr lang="fr-FR"/>
          </a:p>
        </p:txBody>
      </p:sp>
      <p:sp>
        <p:nvSpPr>
          <p:cNvPr id="5" name="Espace réservé du pied de page 4">
            <a:extLst>
              <a:ext uri="{FF2B5EF4-FFF2-40B4-BE49-F238E27FC236}">
                <a16:creationId xmlns:a16="http://schemas.microsoft.com/office/drawing/2014/main" id="{F06A3041-A372-DB44-0638-66C9D507FEC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56C6F48-BBE0-0094-245D-7EDDDC07CA51}"/>
              </a:ext>
            </a:extLst>
          </p:cNvPr>
          <p:cNvSpPr>
            <a:spLocks noGrp="1"/>
          </p:cNvSpPr>
          <p:nvPr>
            <p:ph type="sldNum" sz="quarter" idx="12"/>
          </p:nvPr>
        </p:nvSpPr>
        <p:spPr/>
        <p:txBody>
          <a:bodyPr/>
          <a:lstStyle/>
          <a:p>
            <a:fld id="{AEFFF139-B0C1-BA47-AB56-731C7E459A01}" type="slidenum">
              <a:rPr lang="fr-FR" smtClean="0"/>
              <a:t>‹N°›</a:t>
            </a:fld>
            <a:endParaRPr lang="fr-FR"/>
          </a:p>
        </p:txBody>
      </p:sp>
    </p:spTree>
    <p:extLst>
      <p:ext uri="{BB962C8B-B14F-4D97-AF65-F5344CB8AC3E}">
        <p14:creationId xmlns:p14="http://schemas.microsoft.com/office/powerpoint/2010/main" val="3880786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DB9709-AE96-5197-DD7B-9D63445740E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80C1013-3BD9-96A5-D77A-065D66CE37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F1C7077-6517-7732-30DC-396D1B2A65B0}"/>
              </a:ext>
            </a:extLst>
          </p:cNvPr>
          <p:cNvSpPr>
            <a:spLocks noGrp="1"/>
          </p:cNvSpPr>
          <p:nvPr>
            <p:ph type="dt" sz="half" idx="10"/>
          </p:nvPr>
        </p:nvSpPr>
        <p:spPr/>
        <p:txBody>
          <a:bodyPr/>
          <a:lstStyle/>
          <a:p>
            <a:fld id="{D86ECD65-DAAE-A541-A0F1-E8C908E52FBB}" type="datetimeFigureOut">
              <a:rPr lang="fr-FR" smtClean="0"/>
              <a:t>18/11/2024</a:t>
            </a:fld>
            <a:endParaRPr lang="fr-FR"/>
          </a:p>
        </p:txBody>
      </p:sp>
      <p:sp>
        <p:nvSpPr>
          <p:cNvPr id="5" name="Espace réservé du pied de page 4">
            <a:extLst>
              <a:ext uri="{FF2B5EF4-FFF2-40B4-BE49-F238E27FC236}">
                <a16:creationId xmlns:a16="http://schemas.microsoft.com/office/drawing/2014/main" id="{D236F8B2-2A9B-3AD7-261D-0F355380FAD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4F8D808-C92E-081A-0DAB-7DD44981DBB4}"/>
              </a:ext>
            </a:extLst>
          </p:cNvPr>
          <p:cNvSpPr>
            <a:spLocks noGrp="1"/>
          </p:cNvSpPr>
          <p:nvPr>
            <p:ph type="sldNum" sz="quarter" idx="12"/>
          </p:nvPr>
        </p:nvSpPr>
        <p:spPr/>
        <p:txBody>
          <a:bodyPr/>
          <a:lstStyle/>
          <a:p>
            <a:fld id="{AEFFF139-B0C1-BA47-AB56-731C7E459A01}" type="slidenum">
              <a:rPr lang="fr-FR" smtClean="0"/>
              <a:t>‹N°›</a:t>
            </a:fld>
            <a:endParaRPr lang="fr-FR"/>
          </a:p>
        </p:txBody>
      </p:sp>
    </p:spTree>
    <p:extLst>
      <p:ext uri="{BB962C8B-B14F-4D97-AF65-F5344CB8AC3E}">
        <p14:creationId xmlns:p14="http://schemas.microsoft.com/office/powerpoint/2010/main" val="1046418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8C05D4-9468-9FAE-FDD3-16FA13E9D13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96DBC74-A0C0-1A58-3081-B0E23690B6B7}"/>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AB24857-036F-07C1-34C8-8983B88EC31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5CB9CA0-A70A-33D4-891E-2BC5D7900DCF}"/>
              </a:ext>
            </a:extLst>
          </p:cNvPr>
          <p:cNvSpPr>
            <a:spLocks noGrp="1"/>
          </p:cNvSpPr>
          <p:nvPr>
            <p:ph type="dt" sz="half" idx="10"/>
          </p:nvPr>
        </p:nvSpPr>
        <p:spPr/>
        <p:txBody>
          <a:bodyPr/>
          <a:lstStyle/>
          <a:p>
            <a:fld id="{D86ECD65-DAAE-A541-A0F1-E8C908E52FBB}" type="datetimeFigureOut">
              <a:rPr lang="fr-FR" smtClean="0"/>
              <a:t>18/11/2024</a:t>
            </a:fld>
            <a:endParaRPr lang="fr-FR"/>
          </a:p>
        </p:txBody>
      </p:sp>
      <p:sp>
        <p:nvSpPr>
          <p:cNvPr id="6" name="Espace réservé du pied de page 5">
            <a:extLst>
              <a:ext uri="{FF2B5EF4-FFF2-40B4-BE49-F238E27FC236}">
                <a16:creationId xmlns:a16="http://schemas.microsoft.com/office/drawing/2014/main" id="{540BB4DA-5304-E717-93F5-DD54EAFE87A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5976CA8-00E3-15AE-7F37-612A4B32C97F}"/>
              </a:ext>
            </a:extLst>
          </p:cNvPr>
          <p:cNvSpPr>
            <a:spLocks noGrp="1"/>
          </p:cNvSpPr>
          <p:nvPr>
            <p:ph type="sldNum" sz="quarter" idx="12"/>
          </p:nvPr>
        </p:nvSpPr>
        <p:spPr/>
        <p:txBody>
          <a:bodyPr/>
          <a:lstStyle/>
          <a:p>
            <a:fld id="{AEFFF139-B0C1-BA47-AB56-731C7E459A01}" type="slidenum">
              <a:rPr lang="fr-FR" smtClean="0"/>
              <a:t>‹N°›</a:t>
            </a:fld>
            <a:endParaRPr lang="fr-FR"/>
          </a:p>
        </p:txBody>
      </p:sp>
    </p:spTree>
    <p:extLst>
      <p:ext uri="{BB962C8B-B14F-4D97-AF65-F5344CB8AC3E}">
        <p14:creationId xmlns:p14="http://schemas.microsoft.com/office/powerpoint/2010/main" val="2336000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4F2A63-1069-1CCD-D540-12A92D2F796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AF2EE23-DA83-7A69-883C-DD2B0F27C0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FCA52F2F-D799-35E6-3B32-7143C078C09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894177D-02B4-9804-CA15-F87418297D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D305487-7F93-6A13-5430-04A8D585D07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84EFB5B-8B3E-646A-E156-A146170172A8}"/>
              </a:ext>
            </a:extLst>
          </p:cNvPr>
          <p:cNvSpPr>
            <a:spLocks noGrp="1"/>
          </p:cNvSpPr>
          <p:nvPr>
            <p:ph type="dt" sz="half" idx="10"/>
          </p:nvPr>
        </p:nvSpPr>
        <p:spPr/>
        <p:txBody>
          <a:bodyPr/>
          <a:lstStyle/>
          <a:p>
            <a:fld id="{D86ECD65-DAAE-A541-A0F1-E8C908E52FBB}" type="datetimeFigureOut">
              <a:rPr lang="fr-FR" smtClean="0"/>
              <a:t>18/11/2024</a:t>
            </a:fld>
            <a:endParaRPr lang="fr-FR"/>
          </a:p>
        </p:txBody>
      </p:sp>
      <p:sp>
        <p:nvSpPr>
          <p:cNvPr id="8" name="Espace réservé du pied de page 7">
            <a:extLst>
              <a:ext uri="{FF2B5EF4-FFF2-40B4-BE49-F238E27FC236}">
                <a16:creationId xmlns:a16="http://schemas.microsoft.com/office/drawing/2014/main" id="{DF9FB3DE-7153-5C9B-C4B2-4660DB3CBBE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620CC35-042A-1321-747D-42D2F51AC2A2}"/>
              </a:ext>
            </a:extLst>
          </p:cNvPr>
          <p:cNvSpPr>
            <a:spLocks noGrp="1"/>
          </p:cNvSpPr>
          <p:nvPr>
            <p:ph type="sldNum" sz="quarter" idx="12"/>
          </p:nvPr>
        </p:nvSpPr>
        <p:spPr/>
        <p:txBody>
          <a:bodyPr/>
          <a:lstStyle/>
          <a:p>
            <a:fld id="{AEFFF139-B0C1-BA47-AB56-731C7E459A01}" type="slidenum">
              <a:rPr lang="fr-FR" smtClean="0"/>
              <a:t>‹N°›</a:t>
            </a:fld>
            <a:endParaRPr lang="fr-FR"/>
          </a:p>
        </p:txBody>
      </p:sp>
    </p:spTree>
    <p:extLst>
      <p:ext uri="{BB962C8B-B14F-4D97-AF65-F5344CB8AC3E}">
        <p14:creationId xmlns:p14="http://schemas.microsoft.com/office/powerpoint/2010/main" val="34097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7D9733-04B5-9F74-FD95-2BFBA28E447D}"/>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8053EF6-06D5-6528-E020-EDA7464A90A0}"/>
              </a:ext>
            </a:extLst>
          </p:cNvPr>
          <p:cNvSpPr>
            <a:spLocks noGrp="1"/>
          </p:cNvSpPr>
          <p:nvPr>
            <p:ph type="dt" sz="half" idx="10"/>
          </p:nvPr>
        </p:nvSpPr>
        <p:spPr/>
        <p:txBody>
          <a:bodyPr/>
          <a:lstStyle/>
          <a:p>
            <a:fld id="{D86ECD65-DAAE-A541-A0F1-E8C908E52FBB}" type="datetimeFigureOut">
              <a:rPr lang="fr-FR" smtClean="0"/>
              <a:t>18/11/2024</a:t>
            </a:fld>
            <a:endParaRPr lang="fr-FR"/>
          </a:p>
        </p:txBody>
      </p:sp>
      <p:sp>
        <p:nvSpPr>
          <p:cNvPr id="4" name="Espace réservé du pied de page 3">
            <a:extLst>
              <a:ext uri="{FF2B5EF4-FFF2-40B4-BE49-F238E27FC236}">
                <a16:creationId xmlns:a16="http://schemas.microsoft.com/office/drawing/2014/main" id="{0FAEC48F-62F0-EB28-2240-AA1A781B1A4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FBBD3808-F101-BB5E-DDB0-A5FA33F29813}"/>
              </a:ext>
            </a:extLst>
          </p:cNvPr>
          <p:cNvSpPr>
            <a:spLocks noGrp="1"/>
          </p:cNvSpPr>
          <p:nvPr>
            <p:ph type="sldNum" sz="quarter" idx="12"/>
          </p:nvPr>
        </p:nvSpPr>
        <p:spPr/>
        <p:txBody>
          <a:bodyPr/>
          <a:lstStyle/>
          <a:p>
            <a:fld id="{AEFFF139-B0C1-BA47-AB56-731C7E459A01}" type="slidenum">
              <a:rPr lang="fr-FR" smtClean="0"/>
              <a:t>‹N°›</a:t>
            </a:fld>
            <a:endParaRPr lang="fr-FR"/>
          </a:p>
        </p:txBody>
      </p:sp>
    </p:spTree>
    <p:extLst>
      <p:ext uri="{BB962C8B-B14F-4D97-AF65-F5344CB8AC3E}">
        <p14:creationId xmlns:p14="http://schemas.microsoft.com/office/powerpoint/2010/main" val="781306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BE12C2C-2621-C01D-9CDB-5270CBA3C296}"/>
              </a:ext>
            </a:extLst>
          </p:cNvPr>
          <p:cNvSpPr>
            <a:spLocks noGrp="1"/>
          </p:cNvSpPr>
          <p:nvPr>
            <p:ph type="dt" sz="half" idx="10"/>
          </p:nvPr>
        </p:nvSpPr>
        <p:spPr/>
        <p:txBody>
          <a:bodyPr/>
          <a:lstStyle/>
          <a:p>
            <a:fld id="{D86ECD65-DAAE-A541-A0F1-E8C908E52FBB}" type="datetimeFigureOut">
              <a:rPr lang="fr-FR" smtClean="0"/>
              <a:t>18/11/2024</a:t>
            </a:fld>
            <a:endParaRPr lang="fr-FR"/>
          </a:p>
        </p:txBody>
      </p:sp>
      <p:sp>
        <p:nvSpPr>
          <p:cNvPr id="3" name="Espace réservé du pied de page 2">
            <a:extLst>
              <a:ext uri="{FF2B5EF4-FFF2-40B4-BE49-F238E27FC236}">
                <a16:creationId xmlns:a16="http://schemas.microsoft.com/office/drawing/2014/main" id="{1EB3E689-756C-0062-969C-BE6B91575D4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C014FAEE-1366-577E-CC4E-E9156084D8B1}"/>
              </a:ext>
            </a:extLst>
          </p:cNvPr>
          <p:cNvSpPr>
            <a:spLocks noGrp="1"/>
          </p:cNvSpPr>
          <p:nvPr>
            <p:ph type="sldNum" sz="quarter" idx="12"/>
          </p:nvPr>
        </p:nvSpPr>
        <p:spPr/>
        <p:txBody>
          <a:bodyPr/>
          <a:lstStyle/>
          <a:p>
            <a:fld id="{AEFFF139-B0C1-BA47-AB56-731C7E459A01}" type="slidenum">
              <a:rPr lang="fr-FR" smtClean="0"/>
              <a:t>‹N°›</a:t>
            </a:fld>
            <a:endParaRPr lang="fr-FR"/>
          </a:p>
        </p:txBody>
      </p:sp>
    </p:spTree>
    <p:extLst>
      <p:ext uri="{BB962C8B-B14F-4D97-AF65-F5344CB8AC3E}">
        <p14:creationId xmlns:p14="http://schemas.microsoft.com/office/powerpoint/2010/main" val="2230068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845D53-80DC-8B72-042E-C308BF51040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7948430-2368-06B0-0FC8-49F83C23D2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C7AF1F4-ED7D-FF93-CED2-E57007DA50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15AD2DF-45A4-4965-9896-2DFFA76443E7}"/>
              </a:ext>
            </a:extLst>
          </p:cNvPr>
          <p:cNvSpPr>
            <a:spLocks noGrp="1"/>
          </p:cNvSpPr>
          <p:nvPr>
            <p:ph type="dt" sz="half" idx="10"/>
          </p:nvPr>
        </p:nvSpPr>
        <p:spPr/>
        <p:txBody>
          <a:bodyPr/>
          <a:lstStyle/>
          <a:p>
            <a:fld id="{D86ECD65-DAAE-A541-A0F1-E8C908E52FBB}" type="datetimeFigureOut">
              <a:rPr lang="fr-FR" smtClean="0"/>
              <a:t>18/11/2024</a:t>
            </a:fld>
            <a:endParaRPr lang="fr-FR"/>
          </a:p>
        </p:txBody>
      </p:sp>
      <p:sp>
        <p:nvSpPr>
          <p:cNvPr id="6" name="Espace réservé du pied de page 5">
            <a:extLst>
              <a:ext uri="{FF2B5EF4-FFF2-40B4-BE49-F238E27FC236}">
                <a16:creationId xmlns:a16="http://schemas.microsoft.com/office/drawing/2014/main" id="{1DE91054-C86A-9177-96E2-0F81DE35365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074E118-4643-613C-6A6F-3E579318D18A}"/>
              </a:ext>
            </a:extLst>
          </p:cNvPr>
          <p:cNvSpPr>
            <a:spLocks noGrp="1"/>
          </p:cNvSpPr>
          <p:nvPr>
            <p:ph type="sldNum" sz="quarter" idx="12"/>
          </p:nvPr>
        </p:nvSpPr>
        <p:spPr/>
        <p:txBody>
          <a:bodyPr/>
          <a:lstStyle/>
          <a:p>
            <a:fld id="{AEFFF139-B0C1-BA47-AB56-731C7E459A01}" type="slidenum">
              <a:rPr lang="fr-FR" smtClean="0"/>
              <a:t>‹N°›</a:t>
            </a:fld>
            <a:endParaRPr lang="fr-FR"/>
          </a:p>
        </p:txBody>
      </p:sp>
    </p:spTree>
    <p:extLst>
      <p:ext uri="{BB962C8B-B14F-4D97-AF65-F5344CB8AC3E}">
        <p14:creationId xmlns:p14="http://schemas.microsoft.com/office/powerpoint/2010/main" val="3460900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0C087E-94AE-D266-2EBE-D5FA08B357F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007261C-8E29-4CE8-8C4C-1C376A1916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62D12CE-5EC1-4D01-B3DC-29095C539A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70623E4-4B11-9AA9-461D-C6D97723B80C}"/>
              </a:ext>
            </a:extLst>
          </p:cNvPr>
          <p:cNvSpPr>
            <a:spLocks noGrp="1"/>
          </p:cNvSpPr>
          <p:nvPr>
            <p:ph type="dt" sz="half" idx="10"/>
          </p:nvPr>
        </p:nvSpPr>
        <p:spPr/>
        <p:txBody>
          <a:bodyPr/>
          <a:lstStyle/>
          <a:p>
            <a:fld id="{D86ECD65-DAAE-A541-A0F1-E8C908E52FBB}" type="datetimeFigureOut">
              <a:rPr lang="fr-FR" smtClean="0"/>
              <a:t>18/11/2024</a:t>
            </a:fld>
            <a:endParaRPr lang="fr-FR"/>
          </a:p>
        </p:txBody>
      </p:sp>
      <p:sp>
        <p:nvSpPr>
          <p:cNvPr id="6" name="Espace réservé du pied de page 5">
            <a:extLst>
              <a:ext uri="{FF2B5EF4-FFF2-40B4-BE49-F238E27FC236}">
                <a16:creationId xmlns:a16="http://schemas.microsoft.com/office/drawing/2014/main" id="{5118B3F2-ACC8-B85C-B207-7BB4A6D261B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2A9D471-085D-4EDF-76D0-38CAAB3CA97D}"/>
              </a:ext>
            </a:extLst>
          </p:cNvPr>
          <p:cNvSpPr>
            <a:spLocks noGrp="1"/>
          </p:cNvSpPr>
          <p:nvPr>
            <p:ph type="sldNum" sz="quarter" idx="12"/>
          </p:nvPr>
        </p:nvSpPr>
        <p:spPr/>
        <p:txBody>
          <a:bodyPr/>
          <a:lstStyle/>
          <a:p>
            <a:fld id="{AEFFF139-B0C1-BA47-AB56-731C7E459A01}" type="slidenum">
              <a:rPr lang="fr-FR" smtClean="0"/>
              <a:t>‹N°›</a:t>
            </a:fld>
            <a:endParaRPr lang="fr-FR"/>
          </a:p>
        </p:txBody>
      </p:sp>
    </p:spTree>
    <p:extLst>
      <p:ext uri="{BB962C8B-B14F-4D97-AF65-F5344CB8AC3E}">
        <p14:creationId xmlns:p14="http://schemas.microsoft.com/office/powerpoint/2010/main" val="3576332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4B6C8EE-837C-88E6-0E8F-EA07C82E19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61CEAF1-A133-B372-5E00-8E351BD5BC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0A1672D-020A-B21E-544C-8785E417A8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6ECD65-DAAE-A541-A0F1-E8C908E52FBB}" type="datetimeFigureOut">
              <a:rPr lang="fr-FR" smtClean="0"/>
              <a:t>18/11/2024</a:t>
            </a:fld>
            <a:endParaRPr lang="fr-FR"/>
          </a:p>
        </p:txBody>
      </p:sp>
      <p:sp>
        <p:nvSpPr>
          <p:cNvPr id="5" name="Espace réservé du pied de page 4">
            <a:extLst>
              <a:ext uri="{FF2B5EF4-FFF2-40B4-BE49-F238E27FC236}">
                <a16:creationId xmlns:a16="http://schemas.microsoft.com/office/drawing/2014/main" id="{95A73C0F-3E09-7B12-76E7-5BCF0A6C4A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B387E70-F6AE-8819-91B8-4FC3F0AD95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FF139-B0C1-BA47-AB56-731C7E459A01}" type="slidenum">
              <a:rPr lang="fr-FR" smtClean="0"/>
              <a:t>‹N°›</a:t>
            </a:fld>
            <a:endParaRPr lang="fr-FR"/>
          </a:p>
        </p:txBody>
      </p:sp>
    </p:spTree>
    <p:extLst>
      <p:ext uri="{BB962C8B-B14F-4D97-AF65-F5344CB8AC3E}">
        <p14:creationId xmlns:p14="http://schemas.microsoft.com/office/powerpoint/2010/main" val="4271660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25DDEAF5-D615-1078-1DAE-AAC00DF992D5}"/>
              </a:ext>
            </a:extLst>
          </p:cNvPr>
          <p:cNvSpPr>
            <a:spLocks noGrp="1"/>
          </p:cNvSpPr>
          <p:nvPr>
            <p:ph type="subTitle" idx="1"/>
          </p:nvPr>
        </p:nvSpPr>
        <p:spPr>
          <a:xfrm>
            <a:off x="1191125" y="770021"/>
            <a:ext cx="9914021" cy="5329990"/>
          </a:xfrm>
        </p:spPr>
        <p:txBody>
          <a:bodyPr>
            <a:normAutofit lnSpcReduction="10000"/>
          </a:bodyPr>
          <a:lstStyle/>
          <a:p>
            <a:pPr algn="just"/>
            <a:r>
              <a:rPr lang="fr-FR" dirty="0">
                <a:effectLst/>
                <a:latin typeface="Times New Roman" panose="02020603050405020304" pitchFamily="18" charset="0"/>
                <a:ea typeface="Times New Roman" panose="02020603050405020304" pitchFamily="18" charset="0"/>
              </a:rPr>
              <a:t>L’idée même de MI, c’est-à-dire d’</a:t>
            </a:r>
            <a:r>
              <a:rPr lang="fr-FR" u="sng" dirty="0">
                <a:effectLst/>
                <a:latin typeface="Times New Roman" panose="02020603050405020304" pitchFamily="18" charset="0"/>
                <a:ea typeface="Times New Roman" panose="02020603050405020304" pitchFamily="18" charset="0"/>
              </a:rPr>
              <a:t>un monde de l’art, héritier de toutes les civilisations par la photographie, mais aussi grâce à l’absence de valeurs fondamentales reconnues par la civilisation qui le suscitait</a:t>
            </a:r>
            <a:r>
              <a:rPr lang="fr-FR" dirty="0">
                <a:effectLst/>
                <a:latin typeface="Times New Roman" panose="02020603050405020304" pitchFamily="18" charset="0"/>
                <a:ea typeface="Times New Roman" panose="02020603050405020304" pitchFamily="18" charset="0"/>
              </a:rPr>
              <a:t>, n’est plus guère contestée. […] Aujourd’hui, nous savons que notre monde de l’art n’a pas de précédent. </a:t>
            </a:r>
            <a:r>
              <a:rPr lang="fr-FR" u="sng" dirty="0">
                <a:effectLst/>
                <a:latin typeface="Times New Roman" panose="02020603050405020304" pitchFamily="18" charset="0"/>
                <a:ea typeface="Times New Roman" panose="02020603050405020304" pitchFamily="18" charset="0"/>
              </a:rPr>
              <a:t>Le Musée imaginaire n’est pas plus un développement du musée traditionnel</a:t>
            </a:r>
            <a:r>
              <a:rPr lang="fr-FR" dirty="0">
                <a:effectLst/>
                <a:latin typeface="Times New Roman" panose="02020603050405020304" pitchFamily="18" charset="0"/>
                <a:ea typeface="Times New Roman" panose="02020603050405020304" pitchFamily="18" charset="0"/>
              </a:rPr>
              <a:t>, que les collections de la Renaissance ne furent un développement de la statuaire médiévale. Le génie toscan s’opposait à celui des cathédrales qui l’avaient précédé, alors que le Musée imaginaire annexe le </a:t>
            </a:r>
            <a:r>
              <a:rPr lang="fr-FR" u="sng" dirty="0">
                <a:effectLst/>
                <a:latin typeface="Times New Roman" panose="02020603050405020304" pitchFamily="18" charset="0"/>
                <a:ea typeface="Times New Roman" panose="02020603050405020304" pitchFamily="18" charset="0"/>
              </a:rPr>
              <a:t>Louvre</a:t>
            </a:r>
            <a:r>
              <a:rPr lang="fr-FR" dirty="0">
                <a:effectLst/>
                <a:latin typeface="Times New Roman" panose="02020603050405020304" pitchFamily="18" charset="0"/>
                <a:ea typeface="Times New Roman" panose="02020603050405020304" pitchFamily="18" charset="0"/>
              </a:rPr>
              <a:t> sans s’opposer à lui ? Mais il ne l’englobe pas sans le modifier. (</a:t>
            </a:r>
            <a:r>
              <a:rPr lang="fr-FR" i="1" dirty="0" err="1">
                <a:effectLst/>
                <a:latin typeface="Times New Roman" panose="02020603050405020304" pitchFamily="18" charset="0"/>
                <a:ea typeface="Times New Roman" panose="02020603050405020304" pitchFamily="18" charset="0"/>
              </a:rPr>
              <a:t>Œ</a:t>
            </a:r>
            <a:r>
              <a:rPr lang="fr-FR" dirty="0">
                <a:effectLst/>
                <a:latin typeface="Times New Roman" panose="02020603050405020304" pitchFamily="18" charset="0"/>
                <a:ea typeface="Times New Roman" panose="02020603050405020304" pitchFamily="18" charset="0"/>
              </a:rPr>
              <a:t> IV, p. 956). </a:t>
            </a:r>
          </a:p>
          <a:p>
            <a:pPr algn="just"/>
            <a:endParaRPr lang="fr-FR" dirty="0">
              <a:latin typeface="Times New Roman" panose="02020603050405020304" pitchFamily="18" charset="0"/>
              <a:ea typeface="Times New Roman" panose="02020603050405020304" pitchFamily="18" charset="0"/>
            </a:endParaRPr>
          </a:p>
          <a:p>
            <a:pPr algn="just"/>
            <a:r>
              <a:rPr lang="fr-FR" dirty="0">
                <a:effectLst/>
                <a:latin typeface="Times New Roman" panose="02020603050405020304" pitchFamily="18" charset="0"/>
                <a:ea typeface="Times New Roman" panose="02020603050405020304" pitchFamily="18" charset="0"/>
              </a:rPr>
              <a:t>« Nous avons </a:t>
            </a:r>
            <a:r>
              <a:rPr lang="fr-FR" u="sng" dirty="0">
                <a:effectLst/>
                <a:latin typeface="Times New Roman" panose="02020603050405020304" pitchFamily="18" charset="0"/>
                <a:ea typeface="Times New Roman" panose="02020603050405020304" pitchFamily="18" charset="0"/>
              </a:rPr>
              <a:t>dans la tête</a:t>
            </a:r>
            <a:r>
              <a:rPr lang="fr-FR" dirty="0">
                <a:effectLst/>
                <a:latin typeface="Times New Roman" panose="02020603050405020304" pitchFamily="18" charset="0"/>
                <a:ea typeface="Times New Roman" panose="02020603050405020304" pitchFamily="18" charset="0"/>
              </a:rPr>
              <a:t> un musée qui n’est pas le Louvre, sûr. Qui lui ressemble. Qui ne lui ressemble pas. Mais attention : seulement dans la tête. Les intellectuels, ça ne les gêne pas. Au contraire. Les peintres, ça les gêne. L’idée d’un tableau…/ – En l’occurrence : le souvenir, ou la reproduction…/ –… ce n’est pas un tableau./ – </a:t>
            </a:r>
            <a:r>
              <a:rPr lang="fr-FR" u="sng" dirty="0">
                <a:effectLst/>
                <a:latin typeface="Times New Roman" panose="02020603050405020304" pitchFamily="18" charset="0"/>
                <a:ea typeface="Times New Roman" panose="02020603050405020304" pitchFamily="18" charset="0"/>
              </a:rPr>
              <a:t>Le Musée Imaginaire est nécessairement un lieu mental.</a:t>
            </a:r>
            <a:r>
              <a:rPr lang="fr-FR" dirty="0">
                <a:effectLst/>
                <a:latin typeface="Times New Roman" panose="02020603050405020304" pitchFamily="18" charset="0"/>
                <a:ea typeface="Times New Roman" panose="02020603050405020304" pitchFamily="18" charset="0"/>
              </a:rPr>
              <a:t> Nous ne l’habitons pas, il nous habite. » (</a:t>
            </a:r>
            <a:r>
              <a:rPr lang="fr-FR" i="1" dirty="0">
                <a:effectLst/>
                <a:latin typeface="Times New Roman" panose="02020603050405020304" pitchFamily="18" charset="0"/>
                <a:ea typeface="Times New Roman" panose="02020603050405020304" pitchFamily="18" charset="0"/>
              </a:rPr>
              <a:t>La Tête d’obsidienne,</a:t>
            </a:r>
            <a:r>
              <a:rPr lang="fr-FR" dirty="0">
                <a:effectLst/>
                <a:latin typeface="Times New Roman" panose="02020603050405020304" pitchFamily="18" charset="0"/>
                <a:ea typeface="Times New Roman" panose="02020603050405020304" pitchFamily="18" charset="0"/>
              </a:rPr>
              <a:t> p. 750-751).</a:t>
            </a:r>
          </a:p>
          <a:p>
            <a:pPr algn="just"/>
            <a:endParaRPr lang="fr-FR" dirty="0"/>
          </a:p>
        </p:txBody>
      </p:sp>
    </p:spTree>
    <p:extLst>
      <p:ext uri="{BB962C8B-B14F-4D97-AF65-F5344CB8AC3E}">
        <p14:creationId xmlns:p14="http://schemas.microsoft.com/office/powerpoint/2010/main" val="3088645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469900" y="381000"/>
            <a:ext cx="11150600" cy="6108700"/>
          </a:xfrm>
        </p:spPr>
        <p:txBody>
          <a:bodyPr/>
          <a:lstStyle/>
          <a:p>
            <a:pPr marL="0" indent="0" algn="just">
              <a:buNone/>
            </a:pPr>
            <a:r>
              <a:rPr lang="fr-FR" sz="4400" b="1" dirty="0">
                <a:effectLst/>
                <a:latin typeface="Times New Roman" panose="02020603050405020304" pitchFamily="18" charset="0"/>
                <a:ea typeface="Calibri Light" panose="020F0302020204030204" pitchFamily="34" charset="0"/>
                <a:cs typeface="Calibri Light" panose="020F0302020204030204" pitchFamily="34" charset="0"/>
              </a:rPr>
              <a:t>II. Métamorphose et transcendance </a:t>
            </a:r>
          </a:p>
          <a:p>
            <a:pPr marL="0" indent="0" algn="just">
              <a:buNone/>
            </a:pPr>
            <a:endParaRPr lang="fr-FR" dirty="0"/>
          </a:p>
        </p:txBody>
      </p:sp>
    </p:spTree>
    <p:extLst>
      <p:ext uri="{BB962C8B-B14F-4D97-AF65-F5344CB8AC3E}">
        <p14:creationId xmlns:p14="http://schemas.microsoft.com/office/powerpoint/2010/main" val="2159068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469900" y="381000"/>
            <a:ext cx="11150600" cy="6108700"/>
          </a:xfrm>
        </p:spPr>
        <p:txBody>
          <a:bodyPr/>
          <a:lstStyle/>
          <a:p>
            <a:pPr marL="0" indent="0" algn="just">
              <a:buNone/>
            </a:pPr>
            <a:endParaRPr lang="fr-FR" dirty="0"/>
          </a:p>
        </p:txBody>
      </p:sp>
    </p:spTree>
    <p:extLst>
      <p:ext uri="{BB962C8B-B14F-4D97-AF65-F5344CB8AC3E}">
        <p14:creationId xmlns:p14="http://schemas.microsoft.com/office/powerpoint/2010/main" val="2964495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469900" y="381000"/>
            <a:ext cx="11150600" cy="6108700"/>
          </a:xfrm>
        </p:spPr>
        <p:txBody>
          <a:bodyPr/>
          <a:lstStyle/>
          <a:p>
            <a:pPr marL="0" indent="0" algn="just">
              <a:buNone/>
            </a:pPr>
            <a:endParaRPr lang="fr-FR" dirty="0"/>
          </a:p>
        </p:txBody>
      </p:sp>
    </p:spTree>
    <p:extLst>
      <p:ext uri="{BB962C8B-B14F-4D97-AF65-F5344CB8AC3E}">
        <p14:creationId xmlns:p14="http://schemas.microsoft.com/office/powerpoint/2010/main" val="3350147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469900" y="381000"/>
            <a:ext cx="11150600" cy="6108700"/>
          </a:xfrm>
        </p:spPr>
        <p:txBody>
          <a:bodyPr/>
          <a:lstStyle/>
          <a:p>
            <a:pPr marL="0" indent="0" algn="just">
              <a:buNone/>
            </a:pPr>
            <a:endParaRPr lang="fr-FR" dirty="0"/>
          </a:p>
        </p:txBody>
      </p:sp>
    </p:spTree>
    <p:extLst>
      <p:ext uri="{BB962C8B-B14F-4D97-AF65-F5344CB8AC3E}">
        <p14:creationId xmlns:p14="http://schemas.microsoft.com/office/powerpoint/2010/main" val="3825354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7F01FE-4409-6531-EDD8-C54828EB8F31}"/>
              </a:ext>
            </a:extLst>
          </p:cNvPr>
          <p:cNvSpPr>
            <a:spLocks noGrp="1"/>
          </p:cNvSpPr>
          <p:nvPr>
            <p:ph idx="1"/>
          </p:nvPr>
        </p:nvSpPr>
        <p:spPr>
          <a:xfrm>
            <a:off x="188259" y="161365"/>
            <a:ext cx="11739282" cy="6481481"/>
          </a:xfrm>
        </p:spPr>
        <p:txBody>
          <a:bodyPr>
            <a:normAutofit/>
          </a:bodyPr>
          <a:lstStyle/>
          <a:p>
            <a:pPr marL="0" indent="0" algn="just">
              <a:buNone/>
            </a:pPr>
            <a:endParaRPr lang="fr-FR" dirty="0"/>
          </a:p>
          <a:p>
            <a:pPr marL="0" indent="0" algn="just">
              <a:buNone/>
            </a:pPr>
            <a:r>
              <a:rPr lang="fr-FR" sz="1800" dirty="0">
                <a:effectLst/>
                <a:latin typeface="Times New Roman" panose="02020603050405020304" pitchFamily="18" charset="0"/>
                <a:ea typeface="Times New Roman" panose="02020603050405020304" pitchFamily="18" charset="0"/>
              </a:rPr>
              <a:t>Dans</a:t>
            </a:r>
            <a:r>
              <a:rPr lang="fr-FR" sz="1800" i="1" dirty="0">
                <a:effectLst/>
                <a:latin typeface="Times New Roman" panose="02020603050405020304" pitchFamily="18" charset="0"/>
                <a:ea typeface="Times New Roman" panose="02020603050405020304" pitchFamily="18" charset="0"/>
              </a:rPr>
              <a:t> le MI</a:t>
            </a:r>
            <a:r>
              <a:rPr lang="fr-FR" sz="1800" dirty="0">
                <a:effectLst/>
                <a:latin typeface="Times New Roman" panose="02020603050405020304" pitchFamily="18" charset="0"/>
                <a:ea typeface="Times New Roman" panose="02020603050405020304" pitchFamily="18" charset="0"/>
              </a:rPr>
              <a:t>, « Le Musée sépare l’œuvre du monde “profane” et la rapproche des œuvres opposées ou rivales. </a:t>
            </a:r>
            <a:r>
              <a:rPr lang="fr-FR" sz="1800" u="sng" dirty="0">
                <a:effectLst/>
                <a:latin typeface="Times New Roman" panose="02020603050405020304" pitchFamily="18" charset="0"/>
                <a:ea typeface="Times New Roman" panose="02020603050405020304" pitchFamily="18" charset="0"/>
              </a:rPr>
              <a:t>Il est une confrontation des métamorphoses</a:t>
            </a:r>
            <a:r>
              <a:rPr lang="fr-FR" sz="1800" dirty="0">
                <a:effectLst/>
                <a:latin typeface="Times New Roman" panose="02020603050405020304" pitchFamily="18" charset="0"/>
                <a:ea typeface="Times New Roman" panose="02020603050405020304" pitchFamily="18" charset="0"/>
              </a:rPr>
              <a:t>. » (</a:t>
            </a:r>
            <a:r>
              <a:rPr lang="fr-FR" sz="1800" i="1" dirty="0">
                <a:effectLst/>
                <a:latin typeface="Times New Roman" panose="02020603050405020304" pitchFamily="18" charset="0"/>
                <a:ea typeface="Times New Roman" panose="02020603050405020304" pitchFamily="18" charset="0"/>
              </a:rPr>
              <a:t>MI</a:t>
            </a:r>
            <a:r>
              <a:rPr lang="fr-FR" sz="1800" dirty="0">
                <a:effectLst/>
                <a:latin typeface="Times New Roman" panose="02020603050405020304" pitchFamily="18" charset="0"/>
                <a:ea typeface="Times New Roman" panose="02020603050405020304" pitchFamily="18" charset="0"/>
              </a:rPr>
              <a:t>, p. 12). </a:t>
            </a:r>
            <a:endParaRPr lang="fr-FR" sz="1800" u="sng" dirty="0">
              <a:effectLst/>
              <a:latin typeface="Times New Roman" panose="02020603050405020304" pitchFamily="18" charset="0"/>
              <a:ea typeface="Times New Roman" panose="02020603050405020304" pitchFamily="18" charset="0"/>
            </a:endParaRPr>
          </a:p>
          <a:p>
            <a:pPr marL="0" indent="0" algn="just">
              <a:buNone/>
            </a:pPr>
            <a:endParaRPr lang="fr-FR" sz="1800" u="sng" dirty="0">
              <a:latin typeface="Times New Roman" panose="02020603050405020304" pitchFamily="18" charset="0"/>
              <a:ea typeface="Times New Roman" panose="02020603050405020304" pitchFamily="18" charset="0"/>
            </a:endParaRPr>
          </a:p>
          <a:p>
            <a:pPr marL="0" indent="0" algn="just">
              <a:buNone/>
            </a:pPr>
            <a:r>
              <a:rPr lang="fr-FR" sz="1800" dirty="0">
                <a:effectLst/>
                <a:latin typeface="Times New Roman" panose="02020603050405020304" pitchFamily="18" charset="0"/>
                <a:ea typeface="Times New Roman" panose="02020603050405020304" pitchFamily="18" charset="0"/>
              </a:rPr>
              <a:t>Aby Warburg, </a:t>
            </a:r>
            <a:r>
              <a:rPr lang="fr-FR" sz="1800" i="1" dirty="0" err="1">
                <a:effectLst/>
                <a:latin typeface="Times New Roman" panose="02020603050405020304" pitchFamily="18" charset="0"/>
                <a:ea typeface="Times New Roman" panose="02020603050405020304" pitchFamily="18" charset="0"/>
              </a:rPr>
              <a:t>Bilderatlas</a:t>
            </a:r>
            <a:r>
              <a:rPr lang="fr-FR" sz="1800" i="1" dirty="0">
                <a:effectLst/>
                <a:latin typeface="Times New Roman" panose="02020603050405020304" pitchFamily="18" charset="0"/>
                <a:ea typeface="Times New Roman" panose="02020603050405020304" pitchFamily="18" charset="0"/>
              </a:rPr>
              <a:t> </a:t>
            </a:r>
            <a:r>
              <a:rPr lang="fr-FR" sz="1800" i="1" dirty="0" err="1">
                <a:effectLst/>
                <a:latin typeface="Times New Roman" panose="02020603050405020304" pitchFamily="18" charset="0"/>
                <a:ea typeface="Times New Roman" panose="02020603050405020304" pitchFamily="18" charset="0"/>
              </a:rPr>
              <a:t>Menmosyne</a:t>
            </a:r>
            <a:r>
              <a:rPr lang="fr-FR" sz="1800" dirty="0">
                <a:effectLst/>
                <a:latin typeface="Times New Roman" panose="02020603050405020304" pitchFamily="18" charset="0"/>
                <a:ea typeface="Times New Roman" panose="02020603050405020304" pitchFamily="18" charset="0"/>
              </a:rPr>
              <a:t> </a:t>
            </a:r>
          </a:p>
          <a:p>
            <a:pPr marL="0" indent="0" algn="just">
              <a:buNone/>
            </a:pPr>
            <a:r>
              <a:rPr lang="fr-FR" sz="1800" dirty="0">
                <a:effectLst/>
                <a:latin typeface="Times New Roman" panose="02020603050405020304" pitchFamily="18" charset="0"/>
                <a:ea typeface="Times New Roman" panose="02020603050405020304" pitchFamily="18" charset="0"/>
              </a:rPr>
              <a:t>Erwin Panofsky</a:t>
            </a:r>
            <a:endParaRPr lang="fr-FR" sz="1800" dirty="0">
              <a:latin typeface="Times New Roman" panose="02020603050405020304" pitchFamily="18" charset="0"/>
            </a:endParaRPr>
          </a:p>
          <a:p>
            <a:pPr marL="0" indent="0" algn="just">
              <a:buNone/>
            </a:pPr>
            <a:r>
              <a:rPr lang="fr-FR" sz="1800" dirty="0">
                <a:effectLst/>
                <a:latin typeface="Times New Roman" panose="02020603050405020304" pitchFamily="18" charset="0"/>
                <a:ea typeface="Times New Roman" panose="02020603050405020304" pitchFamily="18" charset="0"/>
              </a:rPr>
              <a:t>Georges Didi-Huberman, </a:t>
            </a:r>
            <a:r>
              <a:rPr lang="fr-FR" sz="1800" i="1" dirty="0">
                <a:effectLst/>
                <a:latin typeface="Times New Roman" panose="02020603050405020304" pitchFamily="18" charset="0"/>
                <a:ea typeface="Times New Roman" panose="02020603050405020304" pitchFamily="18" charset="0"/>
              </a:rPr>
              <a:t>L’Album de l’art à l’époque du MI</a:t>
            </a:r>
            <a:r>
              <a:rPr lang="fr-FR" sz="1800" dirty="0">
                <a:effectLst/>
                <a:latin typeface="Times New Roman" panose="02020603050405020304" pitchFamily="18" charset="0"/>
                <a:ea typeface="Times New Roman" panose="02020603050405020304" pitchFamily="18" charset="0"/>
              </a:rPr>
              <a:t>: « L’album, comme l’atlas, est un dispositif visuel conçu pour présenter et penser autrement l’histoire des images. Il se feuillette et, dans le cas du </a:t>
            </a:r>
            <a:r>
              <a:rPr lang="fr-FR" sz="1800" i="1" dirty="0">
                <a:effectLst/>
                <a:latin typeface="Times New Roman" panose="02020603050405020304" pitchFamily="18" charset="0"/>
                <a:ea typeface="Times New Roman" panose="02020603050405020304" pitchFamily="18" charset="0"/>
              </a:rPr>
              <a:t>MI</a:t>
            </a:r>
            <a:r>
              <a:rPr lang="fr-FR" sz="1800" dirty="0">
                <a:effectLst/>
                <a:latin typeface="Times New Roman" panose="02020603050405020304" pitchFamily="18" charset="0"/>
                <a:ea typeface="Times New Roman" panose="02020603050405020304" pitchFamily="18" charset="0"/>
              </a:rPr>
              <a:t> d’André Malraux, dispose en général une seule image par planche, en sorte que les comparaisons instaurées fonctionnent surtout de façon binaire sur les doubles pages, un peu comme dans les polarités visuelles chères à Wölfflin. Au contraire, l’atlas de Warburg présente, sur chaque planche, une multiplicité d’images, en sorte que les comparaisons deviennent multipolaires. L’album de Malraux vise un effet de continuité – et d’équivalence entre les arts de toutes les latitudes – par la standardisation des effets lumineux et des cadrages qui suggèrent, le plus souvent, une même dimensionnalité anthropomorphe (visage, buste, corps) ; tandis que l’atlas de Warburg démultiplie les cadrages et les échelles, par exemple lorsque l’arc de Constantin à Rome est comparé avec une intaille et quelques pièces de monnaie, lorsqu’un tableau de Mantegna est reproduit à côté de cartes à jouer ou lorsque </a:t>
            </a:r>
            <a:r>
              <a:rPr lang="fr-FR" sz="1800" i="1" dirty="0">
                <a:effectLst/>
                <a:latin typeface="Times New Roman" panose="02020603050405020304" pitchFamily="18" charset="0"/>
                <a:ea typeface="Times New Roman" panose="02020603050405020304" pitchFamily="18" charset="0"/>
              </a:rPr>
              <a:t>Les Massacres de </a:t>
            </a:r>
            <a:r>
              <a:rPr lang="fr-FR" sz="1800" i="1" dirty="0" err="1">
                <a:effectLst/>
                <a:latin typeface="Times New Roman" panose="02020603050405020304" pitchFamily="18" charset="0"/>
                <a:ea typeface="Times New Roman" panose="02020603050405020304" pitchFamily="18" charset="0"/>
              </a:rPr>
              <a:t>Scio</a:t>
            </a:r>
            <a:r>
              <a:rPr lang="fr-FR" sz="1800" dirty="0">
                <a:effectLst/>
                <a:latin typeface="Times New Roman" panose="02020603050405020304" pitchFamily="18" charset="0"/>
                <a:ea typeface="Times New Roman" panose="02020603050405020304" pitchFamily="18" charset="0"/>
              </a:rPr>
              <a:t> voisinent avec les timbres-poste. » (p. 96-97). </a:t>
            </a:r>
            <a:endParaRPr lang="fr-FR" sz="1800" i="1" dirty="0">
              <a:effectLst/>
              <a:latin typeface="Times New Roman" panose="02020603050405020304" pitchFamily="18" charset="0"/>
              <a:ea typeface="Times New Roman" panose="02020603050405020304" pitchFamily="18" charset="0"/>
            </a:endParaRPr>
          </a:p>
          <a:p>
            <a:pPr marL="0" indent="0" algn="just">
              <a:buNone/>
            </a:pPr>
            <a:r>
              <a:rPr lang="fr-FR" sz="1800" i="1" dirty="0">
                <a:effectLst/>
                <a:latin typeface="Times New Roman" panose="02020603050405020304" pitchFamily="18" charset="0"/>
                <a:ea typeface="Times New Roman" panose="02020603050405020304" pitchFamily="18" charset="0"/>
              </a:rPr>
              <a:t>L’Image survivante</a:t>
            </a:r>
            <a:r>
              <a:rPr lang="fr-FR" sz="1800" dirty="0">
                <a:effectLst/>
                <a:latin typeface="Times New Roman" panose="02020603050405020304" pitchFamily="18" charset="0"/>
                <a:ea typeface="Times New Roman" panose="02020603050405020304" pitchFamily="18" charset="0"/>
              </a:rPr>
              <a:t> et </a:t>
            </a:r>
            <a:r>
              <a:rPr lang="fr-FR" sz="1800" i="1" dirty="0">
                <a:effectLst/>
                <a:latin typeface="Times New Roman" panose="02020603050405020304" pitchFamily="18" charset="0"/>
                <a:ea typeface="Times New Roman" panose="02020603050405020304" pitchFamily="18" charset="0"/>
              </a:rPr>
              <a:t>Atlas ou le gai savoir inquiet</a:t>
            </a:r>
            <a:endParaRPr lang="fr-FR" dirty="0"/>
          </a:p>
        </p:txBody>
      </p:sp>
    </p:spTree>
    <p:extLst>
      <p:ext uri="{BB962C8B-B14F-4D97-AF65-F5344CB8AC3E}">
        <p14:creationId xmlns:p14="http://schemas.microsoft.com/office/powerpoint/2010/main" val="1178988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7F01FE-4409-6531-EDD8-C54828EB8F31}"/>
              </a:ext>
            </a:extLst>
          </p:cNvPr>
          <p:cNvSpPr>
            <a:spLocks noGrp="1"/>
          </p:cNvSpPr>
          <p:nvPr>
            <p:ph idx="1"/>
          </p:nvPr>
        </p:nvSpPr>
        <p:spPr>
          <a:xfrm>
            <a:off x="188259" y="161365"/>
            <a:ext cx="11739282" cy="6481481"/>
          </a:xfrm>
        </p:spPr>
        <p:txBody>
          <a:bodyPr>
            <a:normAutofit lnSpcReduction="10000"/>
          </a:bodyPr>
          <a:lstStyle/>
          <a:p>
            <a:pPr marL="0" indent="0" algn="just">
              <a:buNone/>
            </a:pPr>
            <a:endParaRPr lang="fr-FR" dirty="0"/>
          </a:p>
          <a:p>
            <a:pPr marL="0" indent="0" algn="just">
              <a:buNone/>
            </a:pPr>
            <a:r>
              <a:rPr lang="fr-FR" sz="1800" dirty="0">
                <a:effectLst/>
                <a:latin typeface="Times New Roman" panose="02020603050405020304" pitchFamily="18" charset="0"/>
                <a:ea typeface="Times New Roman" panose="02020603050405020304" pitchFamily="18" charset="0"/>
              </a:rPr>
              <a:t>« C’est alors qu’il m’interrogea sur le MI. Mon essai n’avait pas encore paru » (</a:t>
            </a:r>
            <a:r>
              <a:rPr lang="fr-FR" sz="1800" i="1" dirty="0">
                <a:effectLst/>
                <a:latin typeface="Times New Roman" panose="02020603050405020304" pitchFamily="18" charset="0"/>
                <a:ea typeface="Times New Roman" panose="02020603050405020304" pitchFamily="18" charset="0"/>
              </a:rPr>
              <a:t>TO</a:t>
            </a:r>
            <a:r>
              <a:rPr lang="fr-FR" sz="1800" dirty="0">
                <a:effectLst/>
                <a:latin typeface="Times New Roman" panose="02020603050405020304" pitchFamily="18" charset="0"/>
                <a:ea typeface="Times New Roman" panose="02020603050405020304" pitchFamily="18" charset="0"/>
              </a:rPr>
              <a:t>, </a:t>
            </a:r>
            <a:r>
              <a:rPr lang="fr-FR" sz="1800" i="1" dirty="0" err="1">
                <a:effectLst/>
                <a:latin typeface="Times New Roman" panose="02020603050405020304" pitchFamily="18" charset="0"/>
                <a:ea typeface="Times New Roman" panose="02020603050405020304" pitchFamily="18" charset="0"/>
              </a:rPr>
              <a:t>Œ</a:t>
            </a:r>
            <a:r>
              <a:rPr lang="fr-FR" sz="1800" dirty="0">
                <a:effectLst/>
                <a:latin typeface="Times New Roman" panose="02020603050405020304" pitchFamily="18" charset="0"/>
                <a:ea typeface="Times New Roman" panose="02020603050405020304" pitchFamily="18" charset="0"/>
              </a:rPr>
              <a:t>  III, p. 739).</a:t>
            </a:r>
          </a:p>
          <a:p>
            <a:pPr marL="0" indent="0" algn="just">
              <a:buNone/>
            </a:pPr>
            <a:r>
              <a:rPr lang="fr-FR" sz="1800" dirty="0">
                <a:effectLst/>
                <a:latin typeface="Times New Roman" panose="02020603050405020304" pitchFamily="18" charset="0"/>
                <a:ea typeface="Times New Roman" panose="02020603050405020304" pitchFamily="18" charset="0"/>
              </a:rPr>
              <a:t>l’écrivain y souligne que les « </a:t>
            </a:r>
            <a:r>
              <a:rPr lang="fr-FR" sz="1800" u="sng" dirty="0">
                <a:effectLst/>
                <a:latin typeface="Times New Roman" panose="02020603050405020304" pitchFamily="18" charset="0"/>
                <a:ea typeface="Times New Roman" panose="02020603050405020304" pitchFamily="18" charset="0"/>
              </a:rPr>
              <a:t>grands artistes d’une époque ont le même MI, à un quart près</a:t>
            </a:r>
            <a:r>
              <a:rPr lang="fr-FR" sz="1800" dirty="0">
                <a:effectLst/>
                <a:latin typeface="Times New Roman" panose="02020603050405020304" pitchFamily="18" charset="0"/>
                <a:ea typeface="Times New Roman" panose="02020603050405020304" pitchFamily="18" charset="0"/>
              </a:rPr>
              <a:t> » (</a:t>
            </a:r>
            <a:r>
              <a:rPr lang="fr-FR" sz="1800" i="1" dirty="0">
                <a:effectLst/>
                <a:latin typeface="Times New Roman" panose="02020603050405020304" pitchFamily="18" charset="0"/>
                <a:ea typeface="Times New Roman" panose="02020603050405020304" pitchFamily="18" charset="0"/>
              </a:rPr>
              <a:t>ibid</a:t>
            </a:r>
            <a:r>
              <a:rPr lang="fr-FR" sz="1800" dirty="0">
                <a:effectLst/>
                <a:latin typeface="Times New Roman" panose="02020603050405020304" pitchFamily="18" charset="0"/>
                <a:ea typeface="Times New Roman" panose="02020603050405020304" pitchFamily="18" charset="0"/>
              </a:rPr>
              <a:t>., p. 740), et ajoute que dès que l’art moderne est entré en jeu, ce n’est plus ni à un au-delà, ni au réel, ni à un idéal esthétique mais à la peinture même qu’il s’est référé, c’est-à-dire « </a:t>
            </a:r>
            <a:r>
              <a:rPr lang="fr-FR" sz="1800" u="sng" dirty="0">
                <a:effectLst/>
                <a:latin typeface="Times New Roman" panose="02020603050405020304" pitchFamily="18" charset="0"/>
                <a:ea typeface="Times New Roman" panose="02020603050405020304" pitchFamily="18" charset="0"/>
              </a:rPr>
              <a:t>aux tableaux et aux sculptures qui nous habitent</a:t>
            </a:r>
            <a:r>
              <a:rPr lang="fr-FR" sz="1800" dirty="0">
                <a:effectLst/>
                <a:latin typeface="Times New Roman" panose="02020603050405020304" pitchFamily="18" charset="0"/>
                <a:ea typeface="Times New Roman" panose="02020603050405020304" pitchFamily="18" charset="0"/>
              </a:rPr>
              <a:t> – ce que j’appelle : le Musée Imaginaire » (</a:t>
            </a:r>
            <a:r>
              <a:rPr lang="fr-FR" sz="1800" i="1" dirty="0">
                <a:effectLst/>
                <a:latin typeface="Times New Roman" panose="02020603050405020304" pitchFamily="18" charset="0"/>
                <a:ea typeface="Times New Roman" panose="02020603050405020304" pitchFamily="18" charset="0"/>
              </a:rPr>
              <a:t>ibid</a:t>
            </a:r>
            <a:r>
              <a:rPr lang="fr-FR" sz="1800" dirty="0">
                <a:effectLst/>
                <a:latin typeface="Times New Roman" panose="02020603050405020304" pitchFamily="18" charset="0"/>
                <a:ea typeface="Times New Roman" panose="02020603050405020304" pitchFamily="18" charset="0"/>
              </a:rPr>
              <a:t>., p. 741).</a:t>
            </a:r>
            <a:endParaRPr lang="fr-FR" sz="1800" dirty="0">
              <a:latin typeface="Times New Roman" panose="02020603050405020304" pitchFamily="18" charset="0"/>
            </a:endParaRPr>
          </a:p>
          <a:p>
            <a:pPr marL="0" indent="0" algn="just">
              <a:buNone/>
            </a:pPr>
            <a:r>
              <a:rPr lang="fr-FR" sz="1800" dirty="0">
                <a:effectLst/>
                <a:latin typeface="Times New Roman" panose="02020603050405020304" pitchFamily="18" charset="0"/>
                <a:ea typeface="Times New Roman" panose="02020603050405020304" pitchFamily="18" charset="0"/>
              </a:rPr>
              <a:t>« Nous avons </a:t>
            </a:r>
            <a:r>
              <a:rPr lang="fr-FR" sz="1800" u="sng" dirty="0">
                <a:effectLst/>
                <a:latin typeface="Times New Roman" panose="02020603050405020304" pitchFamily="18" charset="0"/>
                <a:ea typeface="Times New Roman" panose="02020603050405020304" pitchFamily="18" charset="0"/>
              </a:rPr>
              <a:t>dans la tête</a:t>
            </a:r>
            <a:r>
              <a:rPr lang="fr-FR" sz="1800" dirty="0">
                <a:effectLst/>
                <a:latin typeface="Times New Roman" panose="02020603050405020304" pitchFamily="18" charset="0"/>
                <a:ea typeface="Times New Roman" panose="02020603050405020304" pitchFamily="18" charset="0"/>
              </a:rPr>
              <a:t> un musée qui n’est pas le Louvre, sûr. Qui lui ressemble. Qui ne lui ressemble pas. Mais attention : seulement dans la tête. Les intellectuels, ça ne les gêne pas. Au contraire. Les peintres, ça les gêne. L’idée d’un tableau…/ – En l’occurrence : le souvenir, ou la reproduction…/ –… ce n’est pas un tableau./ – </a:t>
            </a:r>
            <a:r>
              <a:rPr lang="fr-FR" sz="1800" u="sng" dirty="0">
                <a:effectLst/>
                <a:latin typeface="Times New Roman" panose="02020603050405020304" pitchFamily="18" charset="0"/>
                <a:ea typeface="Times New Roman" panose="02020603050405020304" pitchFamily="18" charset="0"/>
              </a:rPr>
              <a:t>Le Musée Imaginaire est nécessairement un lieu mental.</a:t>
            </a:r>
            <a:r>
              <a:rPr lang="fr-FR" sz="1800" dirty="0">
                <a:effectLst/>
                <a:latin typeface="Times New Roman" panose="02020603050405020304" pitchFamily="18" charset="0"/>
                <a:ea typeface="Times New Roman" panose="02020603050405020304" pitchFamily="18" charset="0"/>
              </a:rPr>
              <a:t> Nous ne l’habitons pas, il nous habite. » (p. 750-751).</a:t>
            </a:r>
          </a:p>
          <a:p>
            <a:pPr marL="0" indent="0" algn="just">
              <a:buNone/>
            </a:pPr>
            <a:endParaRPr lang="fr-FR" sz="1800" dirty="0">
              <a:latin typeface="Times New Roman" panose="02020603050405020304" pitchFamily="18" charset="0"/>
              <a:ea typeface="Times New Roman" panose="02020603050405020304" pitchFamily="18" charset="0"/>
            </a:endParaRPr>
          </a:p>
          <a:p>
            <a:pPr marL="0" indent="0" algn="just">
              <a:buNone/>
            </a:pPr>
            <a:r>
              <a:rPr lang="fr-FR" sz="1800" dirty="0">
                <a:effectLst/>
                <a:latin typeface="Times New Roman" panose="02020603050405020304" pitchFamily="18" charset="0"/>
                <a:ea typeface="Times New Roman" panose="02020603050405020304" pitchFamily="18" charset="0"/>
              </a:rPr>
              <a:t>« L’idée même de MI, c’est-à-dire </a:t>
            </a:r>
            <a:r>
              <a:rPr lang="fr-FR" sz="1800" u="sng" dirty="0">
                <a:effectLst/>
                <a:latin typeface="Times New Roman" panose="02020603050405020304" pitchFamily="18" charset="0"/>
                <a:ea typeface="Times New Roman" panose="02020603050405020304" pitchFamily="18" charset="0"/>
              </a:rPr>
              <a:t>d’un monde de l’art, héritier de toutes les civilisations par la photographie, mais aussi grâce à l’absence de valeurs fondamentales reconnues par la civilisation qui le suscitait</a:t>
            </a:r>
            <a:r>
              <a:rPr lang="fr-FR" sz="1800" dirty="0">
                <a:effectLst/>
                <a:latin typeface="Times New Roman" panose="02020603050405020304" pitchFamily="18" charset="0"/>
                <a:ea typeface="Times New Roman" panose="02020603050405020304" pitchFamily="18" charset="0"/>
              </a:rPr>
              <a:t>, n’est plus guère contestée. […] Aujourd’hui, nous savons que notre monde de l’art n’a pas de précédent. Le Musée imaginaire n’est pas plus un développement du musée traditionnel, que les collections de la Renaissance ne furent un développement de la statuaire médiévale. Le génie toscan s’opposait à celui des cathédrales qui l’avaient précédé, alors que le Musée imaginaire annexe le Louvre sans s’opposer à lui ? Mais il ne l’englobe pas sans le modifier. » (Préface à un p</a:t>
            </a:r>
            <a:r>
              <a:rPr lang="fr-FR" sz="1800" dirty="0">
                <a:latin typeface="Times New Roman" panose="02020603050405020304" pitchFamily="18" charset="0"/>
                <a:ea typeface="Times New Roman" panose="02020603050405020304" pitchFamily="18" charset="0"/>
              </a:rPr>
              <a:t>rojet de refonte des </a:t>
            </a:r>
            <a:r>
              <a:rPr lang="fr-FR" sz="1800" i="1" dirty="0">
                <a:latin typeface="Times New Roman" panose="02020603050405020304" pitchFamily="18" charset="0"/>
                <a:ea typeface="Times New Roman" panose="02020603050405020304" pitchFamily="18" charset="0"/>
              </a:rPr>
              <a:t>Voix du silence</a:t>
            </a:r>
            <a:r>
              <a:rPr lang="fr-FR" sz="1800" dirty="0">
                <a:latin typeface="Times New Roman" panose="02020603050405020304" pitchFamily="18" charset="0"/>
                <a:ea typeface="Times New Roman" panose="02020603050405020304" pitchFamily="18" charset="0"/>
              </a:rPr>
              <a:t>, </a:t>
            </a:r>
            <a:r>
              <a:rPr lang="fr-FR" sz="1800" i="1" dirty="0" err="1">
                <a:effectLst/>
                <a:latin typeface="Times New Roman" panose="02020603050405020304" pitchFamily="18" charset="0"/>
                <a:ea typeface="Times New Roman" panose="02020603050405020304" pitchFamily="18" charset="0"/>
              </a:rPr>
              <a:t>Œ</a:t>
            </a:r>
            <a:r>
              <a:rPr lang="fr-FR" sz="1800" dirty="0">
                <a:effectLst/>
                <a:latin typeface="Times New Roman" panose="02020603050405020304" pitchFamily="18" charset="0"/>
                <a:ea typeface="Times New Roman" panose="02020603050405020304" pitchFamily="18" charset="0"/>
              </a:rPr>
              <a:t> V, p. 956). </a:t>
            </a:r>
          </a:p>
          <a:p>
            <a:pPr marL="0" indent="0" algn="just">
              <a:buNone/>
            </a:pPr>
            <a:endParaRPr lang="fr-FR" sz="1800" dirty="0">
              <a:effectLst/>
              <a:latin typeface="Times New Roman" panose="02020603050405020304" pitchFamily="18" charset="0"/>
              <a:ea typeface="Times New Roman" panose="02020603050405020304" pitchFamily="18" charset="0"/>
            </a:endParaRPr>
          </a:p>
          <a:p>
            <a:pPr marL="0" indent="0" algn="just">
              <a:buNone/>
            </a:pPr>
            <a:r>
              <a:rPr lang="fr-FR" sz="1800" dirty="0">
                <a:effectLst/>
                <a:latin typeface="Times New Roman" panose="02020603050405020304" pitchFamily="18" charset="0"/>
                <a:ea typeface="Times New Roman" panose="02020603050405020304" pitchFamily="18" charset="0"/>
              </a:rPr>
              <a:t>« Chacun de nos maîtres a créé ses œuvres en face de toutes celles qu’il avait élues, même lorsqu’il les a créées contre elles. </a:t>
            </a:r>
            <a:r>
              <a:rPr lang="fr-FR" sz="1800" u="sng" dirty="0">
                <a:effectLst/>
                <a:latin typeface="Times New Roman" panose="02020603050405020304" pitchFamily="18" charset="0"/>
                <a:ea typeface="Times New Roman" panose="02020603050405020304" pitchFamily="18" charset="0"/>
              </a:rPr>
              <a:t>Le dernier lieu du Musée Imaginaire est l’esprit des artistes</a:t>
            </a:r>
            <a:r>
              <a:rPr lang="fr-FR" sz="1800" dirty="0">
                <a:effectLst/>
                <a:latin typeface="Times New Roman" panose="02020603050405020304" pitchFamily="18" charset="0"/>
                <a:ea typeface="Times New Roman" panose="02020603050405020304" pitchFamily="18" charset="0"/>
              </a:rPr>
              <a:t>, et le jury de la survie est l’assemblée des œuvres qu’élit chacun d’eux dans les décombres de la mort. » (Discours à la fondation </a:t>
            </a:r>
            <a:r>
              <a:rPr lang="fr-FR" sz="1800" dirty="0" err="1">
                <a:effectLst/>
                <a:latin typeface="Times New Roman" panose="02020603050405020304" pitchFamily="18" charset="0"/>
                <a:ea typeface="Times New Roman" panose="02020603050405020304" pitchFamily="18" charset="0"/>
              </a:rPr>
              <a:t>Maeght</a:t>
            </a:r>
            <a:r>
              <a:rPr lang="fr-FR" sz="1800" dirty="0">
                <a:latin typeface="Times New Roman" panose="02020603050405020304" pitchFamily="18" charset="0"/>
                <a:ea typeface="Times New Roman" panose="02020603050405020304" pitchFamily="18" charset="0"/>
              </a:rPr>
              <a:t>, </a:t>
            </a:r>
            <a:r>
              <a:rPr lang="fr-FR" sz="1800" dirty="0">
                <a:effectLst/>
                <a:latin typeface="Times New Roman" panose="02020603050405020304" pitchFamily="18" charset="0"/>
                <a:ea typeface="Times New Roman" panose="02020603050405020304" pitchFamily="18" charset="0"/>
              </a:rPr>
              <a:t>12 juillet 1974,</a:t>
            </a:r>
            <a:r>
              <a:rPr lang="fr-FR" sz="1800" dirty="0">
                <a:latin typeface="Times New Roman" panose="02020603050405020304" pitchFamily="18" charset="0"/>
                <a:ea typeface="Times New Roman" panose="02020603050405020304" pitchFamily="18" charset="0"/>
              </a:rPr>
              <a:t> </a:t>
            </a:r>
            <a:r>
              <a:rPr lang="fr-FR" sz="1800" i="1" dirty="0" err="1">
                <a:effectLst/>
                <a:latin typeface="Times New Roman" panose="02020603050405020304" pitchFamily="18" charset="0"/>
                <a:ea typeface="Times New Roman" panose="02020603050405020304" pitchFamily="18" charset="0"/>
              </a:rPr>
              <a:t>Œ</a:t>
            </a:r>
            <a:r>
              <a:rPr lang="fr-FR" sz="1800" dirty="0">
                <a:effectLst/>
                <a:latin typeface="Times New Roman" panose="02020603050405020304" pitchFamily="18" charset="0"/>
                <a:ea typeface="Times New Roman" panose="02020603050405020304" pitchFamily="18" charset="0"/>
              </a:rPr>
              <a:t> III, p. 892).</a:t>
            </a:r>
            <a:endParaRPr lang="fr-FR" dirty="0"/>
          </a:p>
        </p:txBody>
      </p:sp>
    </p:spTree>
    <p:extLst>
      <p:ext uri="{BB962C8B-B14F-4D97-AF65-F5344CB8AC3E}">
        <p14:creationId xmlns:p14="http://schemas.microsoft.com/office/powerpoint/2010/main" val="3986859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7F01FE-4409-6531-EDD8-C54828EB8F31}"/>
              </a:ext>
            </a:extLst>
          </p:cNvPr>
          <p:cNvSpPr>
            <a:spLocks noGrp="1"/>
          </p:cNvSpPr>
          <p:nvPr>
            <p:ph idx="1"/>
          </p:nvPr>
        </p:nvSpPr>
        <p:spPr>
          <a:xfrm>
            <a:off x="188259" y="161365"/>
            <a:ext cx="11739282" cy="6481481"/>
          </a:xfrm>
        </p:spPr>
        <p:txBody>
          <a:bodyPr>
            <a:normAutofit/>
          </a:bodyPr>
          <a:lstStyle/>
          <a:p>
            <a:pPr marL="0" indent="0" algn="just">
              <a:buNone/>
            </a:pPr>
            <a:endParaRPr lang="fr-FR" dirty="0"/>
          </a:p>
          <a:p>
            <a:pPr marL="0" indent="0" algn="just">
              <a:buNone/>
            </a:pPr>
            <a:r>
              <a:rPr lang="fr-FR" sz="2400" dirty="0">
                <a:effectLst/>
                <a:latin typeface="Times New Roman" panose="02020603050405020304" pitchFamily="18" charset="0"/>
                <a:ea typeface="Times New Roman" panose="02020603050405020304" pitchFamily="18" charset="0"/>
              </a:rPr>
              <a:t>« Car, bien que ce musée soit le plus vaste de tous, </a:t>
            </a:r>
            <a:r>
              <a:rPr lang="fr-FR" sz="2400" u="sng" dirty="0">
                <a:effectLst/>
                <a:latin typeface="Times New Roman" panose="02020603050405020304" pitchFamily="18" charset="0"/>
                <a:ea typeface="Times New Roman" panose="02020603050405020304" pitchFamily="18" charset="0"/>
              </a:rPr>
              <a:t>il obsède notre mémoire et notre cœur</a:t>
            </a:r>
            <a:r>
              <a:rPr lang="fr-FR" sz="2400" dirty="0">
                <a:effectLst/>
                <a:latin typeface="Times New Roman" panose="02020603050405020304" pitchFamily="18" charset="0"/>
                <a:ea typeface="Times New Roman" panose="02020603050405020304" pitchFamily="18" charset="0"/>
              </a:rPr>
              <a:t> – comme les précédent, par moins de cent chefs-d’œuvre. Même le petit musée de l’Acropole </a:t>
            </a:r>
            <a:r>
              <a:rPr lang="fr-FR" sz="2400" u="sng" dirty="0">
                <a:effectLst/>
                <a:latin typeface="Times New Roman" panose="02020603050405020304" pitchFamily="18" charset="0"/>
                <a:ea typeface="Times New Roman" panose="02020603050405020304" pitchFamily="18" charset="0"/>
              </a:rPr>
              <a:t>possède en nous</a:t>
            </a:r>
            <a:r>
              <a:rPr lang="fr-FR" sz="2400" dirty="0">
                <a:effectLst/>
                <a:latin typeface="Times New Roman" panose="02020603050405020304" pitchFamily="18" charset="0"/>
                <a:ea typeface="Times New Roman" panose="02020603050405020304" pitchFamily="18" charset="0"/>
              </a:rPr>
              <a:t> son Trésor, même le Louvre possède en chacun de nous son Salon carré. » (</a:t>
            </a:r>
            <a:r>
              <a:rPr lang="fr-FR" sz="2400" i="1" dirty="0">
                <a:effectLst/>
                <a:latin typeface="Times New Roman" panose="02020603050405020304" pitchFamily="18" charset="0"/>
                <a:ea typeface="Times New Roman" panose="02020603050405020304" pitchFamily="18" charset="0"/>
              </a:rPr>
              <a:t>Ibid.</a:t>
            </a:r>
            <a:r>
              <a:rPr lang="fr-FR" sz="2400" dirty="0">
                <a:effectLst/>
                <a:latin typeface="Times New Roman" panose="02020603050405020304" pitchFamily="18" charset="0"/>
                <a:ea typeface="Times New Roman" panose="02020603050405020304" pitchFamily="18" charset="0"/>
              </a:rPr>
              <a:t>, p. 893).</a:t>
            </a:r>
          </a:p>
          <a:p>
            <a:pPr marL="0" indent="0" algn="just">
              <a:buNone/>
            </a:pPr>
            <a:endParaRPr lang="fr-FR" sz="2400" dirty="0">
              <a:latin typeface="Times New Roman" panose="02020603050405020304" pitchFamily="18" charset="0"/>
            </a:endParaRPr>
          </a:p>
          <a:p>
            <a:pPr marL="0" indent="0" algn="just">
              <a:buNone/>
            </a:pPr>
            <a:r>
              <a:rPr lang="fr-FR" sz="2400" dirty="0">
                <a:effectLst/>
                <a:latin typeface="Times New Roman" panose="02020603050405020304" pitchFamily="18" charset="0"/>
                <a:ea typeface="Times New Roman" panose="02020603050405020304" pitchFamily="18" charset="0"/>
              </a:rPr>
              <a:t>« Le Dieu du Musée Imaginaire, c’est l’Inconnaissable ; et d’abord la lutte contre la mort. » (p. 885).</a:t>
            </a:r>
          </a:p>
          <a:p>
            <a:pPr marL="0" indent="0" algn="just">
              <a:buNone/>
            </a:pPr>
            <a:endParaRPr lang="fr-FR" sz="2400" dirty="0">
              <a:effectLst/>
              <a:latin typeface="Times New Roman" panose="02020603050405020304" pitchFamily="18" charset="0"/>
              <a:ea typeface="Times New Roman" panose="02020603050405020304" pitchFamily="18" charset="0"/>
            </a:endParaRPr>
          </a:p>
          <a:p>
            <a:pPr marL="0" indent="0" algn="just">
              <a:buNone/>
            </a:pPr>
            <a:r>
              <a:rPr lang="fr-FR" sz="2400" dirty="0"/>
              <a:t>« Devant le foisonnement du Musée imaginaire, puis de l’audiovisuel se forment pour les prochains siècles, des trésors objectifs de notre temps : ensemble d’œuvres familières aux étudiants, aux peintres, au grand public… Un premier trésor rassemble les tableaux les plus souvent élus depuis la mise au point de la reproduction en couleurs : 1935. Un autre, les images le plus souvent possédées par les peintres. Combien d’autres, bientôt ? […] Du Trésor qui [p. 1018] s’élabore dans l’esprit de tous ceux qu’atteignent les œuvres d’art, quelle sera la part délibérément choisie ? » (</a:t>
            </a:r>
            <a:r>
              <a:rPr lang="fr-FR" sz="2400" i="1" dirty="0"/>
              <a:t>L’Intemporel</a:t>
            </a:r>
            <a:r>
              <a:rPr lang="fr-FR" sz="2400" dirty="0"/>
              <a:t>, </a:t>
            </a:r>
            <a:r>
              <a:rPr lang="fr-FR" sz="2400" i="1" dirty="0" err="1"/>
              <a:t>Œ</a:t>
            </a:r>
            <a:r>
              <a:rPr lang="fr-FR" sz="2400" dirty="0"/>
              <a:t> V) </a:t>
            </a:r>
          </a:p>
          <a:p>
            <a:pPr marL="0" indent="0" algn="just">
              <a:buNone/>
            </a:pPr>
            <a:endParaRPr lang="fr-FR" sz="1800" dirty="0">
              <a:latin typeface="Times New Roman" panose="02020603050405020304" pitchFamily="18" charset="0"/>
            </a:endParaRPr>
          </a:p>
          <a:p>
            <a:pPr marL="0" indent="0" algn="just">
              <a:buNone/>
            </a:pPr>
            <a:endParaRPr lang="fr-FR" dirty="0"/>
          </a:p>
        </p:txBody>
      </p:sp>
    </p:spTree>
    <p:extLst>
      <p:ext uri="{BB962C8B-B14F-4D97-AF65-F5344CB8AC3E}">
        <p14:creationId xmlns:p14="http://schemas.microsoft.com/office/powerpoint/2010/main" val="2207311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469900" y="381000"/>
            <a:ext cx="11150600" cy="6108700"/>
          </a:xfrm>
        </p:spPr>
        <p:txBody>
          <a:bodyPr/>
          <a:lstStyle/>
          <a:p>
            <a:pPr marL="0" indent="0" algn="just">
              <a:buNone/>
            </a:pPr>
            <a:endParaRPr lang="fr-FR" dirty="0"/>
          </a:p>
        </p:txBody>
      </p:sp>
    </p:spTree>
    <p:extLst>
      <p:ext uri="{BB962C8B-B14F-4D97-AF65-F5344CB8AC3E}">
        <p14:creationId xmlns:p14="http://schemas.microsoft.com/office/powerpoint/2010/main" val="2026291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469900" y="381000"/>
            <a:ext cx="11150600" cy="6108700"/>
          </a:xfrm>
        </p:spPr>
        <p:txBody>
          <a:bodyPr/>
          <a:lstStyle/>
          <a:p>
            <a:pPr marL="0" indent="0" algn="just">
              <a:buNone/>
            </a:pPr>
            <a:endParaRPr lang="fr-FR" dirty="0"/>
          </a:p>
        </p:txBody>
      </p:sp>
    </p:spTree>
    <p:extLst>
      <p:ext uri="{BB962C8B-B14F-4D97-AF65-F5344CB8AC3E}">
        <p14:creationId xmlns:p14="http://schemas.microsoft.com/office/powerpoint/2010/main" val="32917705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469900" y="381000"/>
            <a:ext cx="11150600" cy="6108700"/>
          </a:xfrm>
        </p:spPr>
        <p:txBody>
          <a:bodyPr>
            <a:normAutofit fontScale="77500" lnSpcReduction="20000"/>
          </a:bodyPr>
          <a:lstStyle/>
          <a:p>
            <a:pPr marL="0" indent="0" algn="just">
              <a:buNone/>
            </a:pPr>
            <a:r>
              <a:rPr lang="fr-FR" sz="2800" dirty="0">
                <a:effectLst/>
                <a:latin typeface="Times New Roman" panose="02020603050405020304" pitchFamily="18" charset="0"/>
                <a:ea typeface="Times New Roman" panose="02020603050405020304" pitchFamily="18" charset="0"/>
              </a:rPr>
              <a:t>« L’homme et la culture artistique » (novembre 1946) : « Nul d’entre nous ne sait dans quel esprit un fellah regardait une statue égyptienne, au troisième millénaire. Peut-être n’y a-t-il rien de commun entre </a:t>
            </a:r>
            <a:r>
              <a:rPr lang="fr-FR" sz="2800" u="sng" dirty="0">
                <a:effectLst/>
                <a:latin typeface="Times New Roman" panose="02020603050405020304" pitchFamily="18" charset="0"/>
                <a:ea typeface="Times New Roman" panose="02020603050405020304" pitchFamily="18" charset="0"/>
              </a:rPr>
              <a:t>la façon dont nous regardons cette œuvre au Louvre</a:t>
            </a:r>
            <a:r>
              <a:rPr lang="fr-FR" sz="2800" dirty="0">
                <a:effectLst/>
                <a:latin typeface="Times New Roman" panose="02020603050405020304" pitchFamily="18" charset="0"/>
                <a:ea typeface="Times New Roman" panose="02020603050405020304" pitchFamily="18" charset="0"/>
              </a:rPr>
              <a:t>, et la façon dont elle fut regardée, quand elle fut sculptée ; mais il est certain que nous voyons quelque chose, que ce quelque chose est profondément différent d’une œuvre moderne ou d’une œuvre grecque, et que ce quelque chose porte en soi une valeur de suggestion que nous essayons d’intégrer dans ce que nous appelons notre culture. » (</a:t>
            </a:r>
            <a:r>
              <a:rPr lang="fr-FR" sz="2800" i="1" dirty="0" err="1">
                <a:effectLst/>
                <a:latin typeface="Times New Roman" panose="02020603050405020304" pitchFamily="18" charset="0"/>
                <a:ea typeface="Times New Roman" panose="02020603050405020304" pitchFamily="18" charset="0"/>
              </a:rPr>
              <a:t>Œ</a:t>
            </a:r>
            <a:r>
              <a:rPr lang="fr-FR" sz="2800" dirty="0">
                <a:effectLst/>
                <a:latin typeface="Times New Roman" panose="02020603050405020304" pitchFamily="18" charset="0"/>
                <a:ea typeface="Times New Roman" panose="02020603050405020304" pitchFamily="18" charset="0"/>
              </a:rPr>
              <a:t> IV, p. 1203). </a:t>
            </a:r>
          </a:p>
          <a:p>
            <a:pPr marL="0" indent="0" algn="just">
              <a:buNone/>
            </a:pPr>
            <a:endParaRPr lang="fr-FR" sz="2800" dirty="0">
              <a:latin typeface="Times New Roman" panose="02020603050405020304" pitchFamily="18" charset="0"/>
              <a:ea typeface="Times New Roman" panose="02020603050405020304" pitchFamily="18" charset="0"/>
            </a:endParaRPr>
          </a:p>
          <a:p>
            <a:pPr marL="0" indent="0" algn="just">
              <a:buNone/>
            </a:pPr>
            <a:r>
              <a:rPr lang="fr-FR" sz="2800" dirty="0">
                <a:effectLst/>
                <a:latin typeface="Times New Roman" panose="02020603050405020304" pitchFamily="18" charset="0"/>
                <a:ea typeface="Times New Roman" panose="02020603050405020304" pitchFamily="18" charset="0"/>
              </a:rPr>
              <a:t>« Dès que le problème de l’art se pose, nous découvrons que </a:t>
            </a:r>
            <a:r>
              <a:rPr lang="fr-FR" sz="2800" u="sng" dirty="0">
                <a:effectLst/>
                <a:latin typeface="Times New Roman" panose="02020603050405020304" pitchFamily="18" charset="0"/>
                <a:ea typeface="Times New Roman" panose="02020603050405020304" pitchFamily="18" charset="0"/>
              </a:rPr>
              <a:t>pour nous la peinture, c’est essentiellement le musée. Phénomène tout provisoire et accidentel</a:t>
            </a:r>
            <a:r>
              <a:rPr lang="fr-FR" sz="2800" dirty="0">
                <a:effectLst/>
                <a:latin typeface="Times New Roman" panose="02020603050405020304" pitchFamily="18" charset="0"/>
                <a:ea typeface="Times New Roman" panose="02020603050405020304" pitchFamily="18" charset="0"/>
              </a:rPr>
              <a:t>. Pendant des siècles les musées n’existèrent pas, vous le savez tous. Il n’y a encore de musées que là où les Européens les ont organisés. » (Incipit du </a:t>
            </a:r>
            <a:r>
              <a:rPr lang="fr-FR" sz="2800" i="1" dirty="0">
                <a:effectLst/>
                <a:latin typeface="Times New Roman" panose="02020603050405020304" pitchFamily="18" charset="0"/>
                <a:ea typeface="Times New Roman" panose="02020603050405020304" pitchFamily="18" charset="0"/>
              </a:rPr>
              <a:t>MI</a:t>
            </a:r>
            <a:r>
              <a:rPr lang="fr-FR" sz="2800" dirty="0">
                <a:effectLst/>
                <a:latin typeface="Times New Roman" panose="02020603050405020304" pitchFamily="18" charset="0"/>
                <a:ea typeface="Times New Roman" panose="02020603050405020304" pitchFamily="18" charset="0"/>
              </a:rPr>
              <a:t>, </a:t>
            </a:r>
            <a:r>
              <a:rPr lang="fr-FR" sz="2800" i="1" dirty="0" err="1">
                <a:effectLst/>
                <a:latin typeface="Times New Roman" panose="02020603050405020304" pitchFamily="18" charset="0"/>
                <a:ea typeface="Times New Roman" panose="02020603050405020304" pitchFamily="18" charset="0"/>
              </a:rPr>
              <a:t>Œ</a:t>
            </a:r>
            <a:r>
              <a:rPr lang="fr-FR" sz="2800" i="1" dirty="0">
                <a:effectLst/>
                <a:latin typeface="Times New Roman" panose="02020603050405020304" pitchFamily="18" charset="0"/>
                <a:ea typeface="Times New Roman" panose="02020603050405020304" pitchFamily="18" charset="0"/>
              </a:rPr>
              <a:t> </a:t>
            </a:r>
            <a:r>
              <a:rPr lang="fr-FR" sz="2800" dirty="0">
                <a:effectLst/>
                <a:latin typeface="Times New Roman" panose="02020603050405020304" pitchFamily="18" charset="0"/>
                <a:ea typeface="Times New Roman" panose="02020603050405020304" pitchFamily="18" charset="0"/>
              </a:rPr>
              <a:t>IV, p. 1205). </a:t>
            </a:r>
          </a:p>
          <a:p>
            <a:pPr marL="0" indent="0" algn="just">
              <a:buNone/>
            </a:pPr>
            <a:endParaRPr lang="fr-FR" sz="2800" dirty="0">
              <a:effectLst/>
              <a:latin typeface="Times New Roman" panose="02020603050405020304" pitchFamily="18" charset="0"/>
              <a:ea typeface="Times New Roman" panose="02020603050405020304" pitchFamily="18" charset="0"/>
            </a:endParaRPr>
          </a:p>
          <a:p>
            <a:pPr marL="0" indent="0" algn="just">
              <a:buNone/>
            </a:pPr>
            <a:r>
              <a:rPr lang="fr-FR" sz="2800" dirty="0">
                <a:effectLst/>
                <a:latin typeface="Times New Roman" panose="02020603050405020304" pitchFamily="18" charset="0"/>
                <a:ea typeface="Times New Roman" panose="02020603050405020304" pitchFamily="18" charset="0"/>
              </a:rPr>
              <a:t>« </a:t>
            </a:r>
            <a:r>
              <a:rPr lang="fr-FR" sz="2800" u="sng" dirty="0">
                <a:effectLst/>
                <a:latin typeface="Times New Roman" panose="02020603050405020304" pitchFamily="18" charset="0"/>
                <a:ea typeface="Times New Roman" panose="02020603050405020304" pitchFamily="18" charset="0"/>
              </a:rPr>
              <a:t>Mais il </a:t>
            </a:r>
            <a:r>
              <a:rPr lang="fr-FR" sz="2800" b="1" u="sng" dirty="0">
                <a:effectLst/>
                <a:latin typeface="Times New Roman" panose="02020603050405020304" pitchFamily="18" charset="0"/>
                <a:ea typeface="Times New Roman" panose="02020603050405020304" pitchFamily="18" charset="0"/>
              </a:rPr>
              <a:t>appelle d’une façon impérieuse tout ce qui lui manque</a:t>
            </a:r>
            <a:r>
              <a:rPr lang="fr-FR" sz="2800" u="sng" dirty="0">
                <a:effectLst/>
                <a:latin typeface="Times New Roman" panose="02020603050405020304" pitchFamily="18" charset="0"/>
                <a:ea typeface="Times New Roman" panose="02020603050405020304" pitchFamily="18" charset="0"/>
              </a:rPr>
              <a:t> : il est lui-même un appel, de par la confrontation qu’il impose</a:t>
            </a:r>
            <a:r>
              <a:rPr lang="fr-FR" sz="2800" dirty="0">
                <a:effectLst/>
                <a:latin typeface="Times New Roman" panose="02020603050405020304" pitchFamily="18" charset="0"/>
                <a:ea typeface="Times New Roman" panose="02020603050405020304" pitchFamily="18" charset="0"/>
              </a:rPr>
              <a:t>. » </a:t>
            </a:r>
            <a:endParaRPr lang="fr-FR" sz="2800" dirty="0">
              <a:latin typeface="Times New Roman" panose="02020603050405020304" pitchFamily="18" charset="0"/>
              <a:ea typeface="Times New Roman" panose="02020603050405020304" pitchFamily="18" charset="0"/>
            </a:endParaRPr>
          </a:p>
          <a:p>
            <a:pPr marL="0" indent="0" algn="just">
              <a:buNone/>
            </a:pPr>
            <a:endParaRPr lang="fr-FR" sz="2800" dirty="0">
              <a:effectLst/>
              <a:latin typeface="Times New Roman" panose="02020603050405020304" pitchFamily="18" charset="0"/>
              <a:ea typeface="Times New Roman" panose="02020603050405020304" pitchFamily="18" charset="0"/>
            </a:endParaRPr>
          </a:p>
          <a:p>
            <a:pPr marL="0" indent="0" algn="just">
              <a:buNone/>
            </a:pPr>
            <a:r>
              <a:rPr lang="fr-FR" sz="2800" dirty="0">
                <a:effectLst/>
                <a:latin typeface="Times New Roman" panose="02020603050405020304" pitchFamily="18" charset="0"/>
                <a:ea typeface="Times New Roman" panose="02020603050405020304" pitchFamily="18" charset="0"/>
              </a:rPr>
              <a:t>« Et avec notre siècle commence à s’établir dans notre esprit quelque chose qui </a:t>
            </a:r>
            <a:r>
              <a:rPr lang="fr-FR" sz="2800" u="sng" dirty="0">
                <a:effectLst/>
                <a:latin typeface="Times New Roman" panose="02020603050405020304" pitchFamily="18" charset="0"/>
                <a:ea typeface="Times New Roman" panose="02020603050405020304" pitchFamily="18" charset="0"/>
              </a:rPr>
              <a:t>va succéder</a:t>
            </a:r>
            <a:r>
              <a:rPr lang="fr-FR" sz="2800" dirty="0">
                <a:effectLst/>
                <a:latin typeface="Times New Roman" panose="02020603050405020304" pitchFamily="18" charset="0"/>
                <a:ea typeface="Times New Roman" panose="02020603050405020304" pitchFamily="18" charset="0"/>
              </a:rPr>
              <a:t> au musée, et que </a:t>
            </a:r>
            <a:r>
              <a:rPr lang="fr-FR" sz="2800" b="1" dirty="0">
                <a:effectLst/>
                <a:latin typeface="Times New Roman" panose="02020603050405020304" pitchFamily="18" charset="0"/>
                <a:ea typeface="Times New Roman" panose="02020603050405020304" pitchFamily="18" charset="0"/>
              </a:rPr>
              <a:t>j’appellerai le Musée imaginaire</a:t>
            </a:r>
            <a:r>
              <a:rPr lang="fr-FR" sz="2800" dirty="0">
                <a:effectLst/>
                <a:latin typeface="Times New Roman" panose="02020603050405020304" pitchFamily="18" charset="0"/>
                <a:ea typeface="Times New Roman" panose="02020603050405020304" pitchFamily="18" charset="0"/>
              </a:rPr>
              <a:t>. » </a:t>
            </a:r>
          </a:p>
          <a:p>
            <a:pPr marL="0" indent="0" algn="just">
              <a:buNone/>
            </a:pPr>
            <a:endParaRPr lang="fr-FR" sz="2800" dirty="0">
              <a:latin typeface="Times New Roman" panose="02020603050405020304" pitchFamily="18" charset="0"/>
              <a:ea typeface="Times New Roman" panose="02020603050405020304" pitchFamily="18" charset="0"/>
            </a:endParaRPr>
          </a:p>
          <a:p>
            <a:pPr marL="0" indent="0" algn="just">
              <a:buNone/>
            </a:pPr>
            <a:r>
              <a:rPr lang="fr-FR" sz="2800" dirty="0">
                <a:effectLst/>
                <a:latin typeface="Times New Roman" panose="02020603050405020304" pitchFamily="18" charset="0"/>
                <a:ea typeface="Times New Roman" panose="02020603050405020304" pitchFamily="18" charset="0"/>
              </a:rPr>
              <a:t>Il est « </a:t>
            </a:r>
            <a:r>
              <a:rPr lang="fr-FR" sz="2800" u="sng" dirty="0">
                <a:effectLst/>
                <a:latin typeface="Times New Roman" panose="02020603050405020304" pitchFamily="18" charset="0"/>
                <a:ea typeface="Times New Roman" panose="02020603050405020304" pitchFamily="18" charset="0"/>
              </a:rPr>
              <a:t>l’ensemble des connaissances</a:t>
            </a:r>
            <a:r>
              <a:rPr lang="fr-FR" sz="2800" dirty="0">
                <a:effectLst/>
                <a:latin typeface="Times New Roman" panose="02020603050405020304" pitchFamily="18" charset="0"/>
                <a:ea typeface="Times New Roman" panose="02020603050405020304" pitchFamily="18" charset="0"/>
              </a:rPr>
              <a:t> que nous apportent, outre les musées, les reproductions et les albums » (« L’homme et la culture artistique », p. 1206-1207). </a:t>
            </a:r>
            <a:endParaRPr lang="fr-FR" dirty="0"/>
          </a:p>
          <a:p>
            <a:pPr marL="0" indent="0" algn="just">
              <a:buNone/>
            </a:pPr>
            <a:endParaRPr lang="fr-FR" dirty="0"/>
          </a:p>
        </p:txBody>
      </p:sp>
    </p:spTree>
    <p:extLst>
      <p:ext uri="{BB962C8B-B14F-4D97-AF65-F5344CB8AC3E}">
        <p14:creationId xmlns:p14="http://schemas.microsoft.com/office/powerpoint/2010/main" val="921700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469900" y="381000"/>
            <a:ext cx="11150600" cy="6108700"/>
          </a:xfrm>
        </p:spPr>
        <p:txBody>
          <a:bodyPr>
            <a:normAutofit fontScale="92500" lnSpcReduction="20000"/>
          </a:bodyPr>
          <a:lstStyle/>
          <a:p>
            <a:pPr marL="0" indent="0" algn="just">
              <a:buNone/>
            </a:pPr>
            <a:r>
              <a:rPr lang="fr-FR" sz="4800" b="1" dirty="0"/>
              <a:t>I. Ce que nous cache l’hétérotopie muséale</a:t>
            </a:r>
          </a:p>
          <a:p>
            <a:pPr marL="0" indent="0" algn="just">
              <a:buNone/>
            </a:pPr>
            <a:endParaRPr lang="fr-FR" sz="2400" dirty="0"/>
          </a:p>
          <a:p>
            <a:pPr marL="0" indent="0" algn="just">
              <a:buNone/>
            </a:pPr>
            <a:r>
              <a:rPr lang="fr-FR" sz="2500" dirty="0">
                <a:effectLst/>
                <a:latin typeface="Times New Roman" panose="02020603050405020304" pitchFamily="18" charset="0"/>
                <a:ea typeface="Times New Roman" panose="02020603050405020304" pitchFamily="18" charset="0"/>
              </a:rPr>
              <a:t>Hétérotopies : institutions de nature à en faire des « contre-emplacements » ou des « sortes d’utopies effectivement réalisées », en rapport avec tous les autres lieux ordinaires, mais sur un mode tels qu’ils « suspendent, neutralisent ou inversent l’ensemble des rapports qui se trouvent, par eux, désignés, reflétés ou réfléchis ». Michel Foucault, « Des espaces autres » (Michel Foucault, Conférence au Cercle d’études architecturales, 14 mars 1967, dans </a:t>
            </a:r>
            <a:r>
              <a:rPr lang="fr-FR" sz="2500" i="1" dirty="0">
                <a:effectLst/>
                <a:latin typeface="Times New Roman" panose="02020603050405020304" pitchFamily="18" charset="0"/>
                <a:ea typeface="Times New Roman" panose="02020603050405020304" pitchFamily="18" charset="0"/>
              </a:rPr>
              <a:t>Dits et écrits</a:t>
            </a:r>
            <a:r>
              <a:rPr lang="fr-FR" sz="2500" dirty="0">
                <a:effectLst/>
                <a:latin typeface="Times New Roman" panose="02020603050405020304" pitchFamily="18" charset="0"/>
                <a:ea typeface="Times New Roman" panose="02020603050405020304" pitchFamily="18" charset="0"/>
              </a:rPr>
              <a:t>, éd. Daniel </a:t>
            </a:r>
            <a:r>
              <a:rPr lang="fr-FR" sz="2500" dirty="0" err="1">
                <a:effectLst/>
                <a:latin typeface="Times New Roman" panose="02020603050405020304" pitchFamily="18" charset="0"/>
                <a:ea typeface="Times New Roman" panose="02020603050405020304" pitchFamily="18" charset="0"/>
              </a:rPr>
              <a:t>Defert</a:t>
            </a:r>
            <a:r>
              <a:rPr lang="fr-FR" sz="2500" dirty="0">
                <a:effectLst/>
                <a:latin typeface="Times New Roman" panose="02020603050405020304" pitchFamily="18" charset="0"/>
                <a:ea typeface="Times New Roman" panose="02020603050405020304" pitchFamily="18" charset="0"/>
              </a:rPr>
              <a:t> et François Ewald, Paris, Gallimard, coll. « Quarto », 2001, </a:t>
            </a:r>
            <a:r>
              <a:rPr lang="fr-FR" sz="2500" dirty="0" err="1">
                <a:effectLst/>
                <a:latin typeface="Times New Roman" panose="02020603050405020304" pitchFamily="18" charset="0"/>
                <a:ea typeface="Times New Roman" panose="02020603050405020304" pitchFamily="18" charset="0"/>
              </a:rPr>
              <a:t>t</a:t>
            </a:r>
            <a:r>
              <a:rPr lang="fr-FR" sz="2500" dirty="0">
                <a:effectLst/>
                <a:latin typeface="Times New Roman" panose="02020603050405020304" pitchFamily="18" charset="0"/>
                <a:ea typeface="Times New Roman" panose="02020603050405020304" pitchFamily="18" charset="0"/>
              </a:rPr>
              <a:t>. II, p. 1574).</a:t>
            </a:r>
          </a:p>
          <a:p>
            <a:pPr marL="0" indent="0" algn="just">
              <a:buNone/>
            </a:pPr>
            <a:endParaRPr lang="fr-FR" sz="2500" dirty="0">
              <a:latin typeface="Times New Roman" panose="02020603050405020304" pitchFamily="18" charset="0"/>
              <a:ea typeface="Times New Roman" panose="02020603050405020304" pitchFamily="18" charset="0"/>
            </a:endParaRPr>
          </a:p>
          <a:p>
            <a:pPr marL="0" indent="0" algn="just">
              <a:buNone/>
            </a:pPr>
            <a:r>
              <a:rPr lang="fr-FR" sz="2500" dirty="0">
                <a:effectLst/>
                <a:latin typeface="Times New Roman" panose="02020603050405020304" pitchFamily="18" charset="0"/>
                <a:ea typeface="Times New Roman" panose="02020603050405020304" pitchFamily="18" charset="0"/>
              </a:rPr>
              <a:t>« [L]’idée de toute accumuler, l’idée de constituer une sorte d’archive générale, la volonté d’enfermer dans un lieu tous les temps, toutes les époques, toutes les formes, tous les goûts, l’idée de constituer un lieu de tous les temps qui soit lui-même hors du temps, et inaccessible à sa morsure, le projet d’organiser ainsi une sorte d’accumulation perpétuelle et indéfinie du temps dans un lieu qui ne bougerait pas, eh bien, tout cela appartient à notre modernité. Le musée et la bibliothèque sont des hétérotopies qui sont propres à la culture occidentale du </a:t>
            </a:r>
            <a:r>
              <a:rPr lang="fr-FR" sz="2500" cap="small" dirty="0" err="1">
                <a:effectLst/>
                <a:latin typeface="Times New Roman" panose="02020603050405020304" pitchFamily="18" charset="0"/>
                <a:ea typeface="Times New Roman" panose="02020603050405020304" pitchFamily="18" charset="0"/>
              </a:rPr>
              <a:t>xix</a:t>
            </a:r>
            <a:r>
              <a:rPr lang="fr-FR" sz="2500" baseline="30000" dirty="0" err="1">
                <a:effectLst/>
                <a:latin typeface="Times New Roman" panose="02020603050405020304" pitchFamily="18" charset="0"/>
                <a:ea typeface="Times New Roman" panose="02020603050405020304" pitchFamily="18" charset="0"/>
              </a:rPr>
              <a:t>e</a:t>
            </a:r>
            <a:r>
              <a:rPr lang="fr-FR" sz="2500" dirty="0">
                <a:effectLst/>
                <a:latin typeface="Times New Roman" panose="02020603050405020304" pitchFamily="18" charset="0"/>
                <a:ea typeface="Times New Roman" panose="02020603050405020304" pitchFamily="18" charset="0"/>
              </a:rPr>
              <a:t> siècle. » (</a:t>
            </a:r>
            <a:r>
              <a:rPr lang="fr-FR" sz="2500" i="1" dirty="0">
                <a:effectLst/>
                <a:latin typeface="Times New Roman" panose="02020603050405020304" pitchFamily="18" charset="0"/>
                <a:ea typeface="Times New Roman" panose="02020603050405020304" pitchFamily="18" charset="0"/>
              </a:rPr>
              <a:t>Ibid.</a:t>
            </a:r>
            <a:r>
              <a:rPr lang="fr-FR" sz="2500" dirty="0">
                <a:effectLst/>
                <a:latin typeface="Times New Roman" panose="02020603050405020304" pitchFamily="18" charset="0"/>
                <a:ea typeface="Times New Roman" panose="02020603050405020304" pitchFamily="18" charset="0"/>
              </a:rPr>
              <a:t>, p. 1578). </a:t>
            </a:r>
          </a:p>
          <a:p>
            <a:pPr marL="0" indent="0" algn="just">
              <a:buNone/>
            </a:pPr>
            <a:endParaRPr lang="fr-FR" sz="2500" dirty="0">
              <a:effectLst/>
              <a:latin typeface="Times New Roman" panose="02020603050405020304" pitchFamily="18" charset="0"/>
              <a:ea typeface="Times New Roman" panose="02020603050405020304" pitchFamily="18" charset="0"/>
            </a:endParaRPr>
          </a:p>
          <a:p>
            <a:pPr marL="0" indent="0" algn="just">
              <a:buNone/>
            </a:pPr>
            <a:r>
              <a:rPr lang="fr-FR" sz="2500" i="1" dirty="0">
                <a:effectLst/>
                <a:latin typeface="Times New Roman" panose="02020603050405020304" pitchFamily="18" charset="0"/>
                <a:ea typeface="Times New Roman" panose="02020603050405020304" pitchFamily="18" charset="0"/>
              </a:rPr>
              <a:t>Le Musée inimaginable</a:t>
            </a:r>
            <a:r>
              <a:rPr lang="fr-FR" sz="2500" dirty="0">
                <a:effectLst/>
                <a:latin typeface="Times New Roman" panose="02020603050405020304" pitchFamily="18" charset="0"/>
                <a:ea typeface="Times New Roman" panose="02020603050405020304" pitchFamily="18" charset="0"/>
              </a:rPr>
              <a:t> de </a:t>
            </a:r>
            <a:r>
              <a:rPr lang="fr-FR" sz="2500" dirty="0" err="1">
                <a:effectLst/>
                <a:latin typeface="Times New Roman" panose="02020603050405020304" pitchFamily="18" charset="0"/>
                <a:ea typeface="Times New Roman" panose="02020603050405020304" pitchFamily="18" charset="0"/>
              </a:rPr>
              <a:t>Duthuit</a:t>
            </a:r>
            <a:r>
              <a:rPr lang="fr-FR" sz="2500" dirty="0">
                <a:effectLst/>
                <a:latin typeface="Times New Roman" panose="02020603050405020304" pitchFamily="18" charset="0"/>
                <a:ea typeface="Times New Roman" panose="02020603050405020304" pitchFamily="18" charset="0"/>
              </a:rPr>
              <a:t> en 1956.</a:t>
            </a:r>
          </a:p>
          <a:p>
            <a:pPr marL="0" indent="0" algn="just">
              <a:buNone/>
            </a:pPr>
            <a:r>
              <a:rPr lang="fr-FR" sz="2500" i="1" dirty="0">
                <a:effectLst/>
                <a:latin typeface="Times New Roman" panose="02020603050405020304" pitchFamily="18" charset="0"/>
                <a:ea typeface="Times New Roman" panose="02020603050405020304" pitchFamily="18" charset="0"/>
              </a:rPr>
              <a:t>L’Album de l’art à l’époque du « Musée imaginaire</a:t>
            </a:r>
            <a:r>
              <a:rPr lang="fr-FR" sz="2500" dirty="0">
                <a:effectLst/>
                <a:latin typeface="Times New Roman" panose="02020603050405020304" pitchFamily="18" charset="0"/>
                <a:ea typeface="Times New Roman" panose="02020603050405020304" pitchFamily="18" charset="0"/>
              </a:rPr>
              <a:t> de Didi-Huberman en 2013</a:t>
            </a:r>
            <a:r>
              <a:rPr lang="fr-FR" sz="2500" dirty="0">
                <a:latin typeface="Times New Roman" panose="02020603050405020304" pitchFamily="18" charset="0"/>
                <a:ea typeface="Times New Roman" panose="02020603050405020304" pitchFamily="18" charset="0"/>
              </a:rPr>
              <a:t>.</a:t>
            </a:r>
            <a:endParaRPr lang="fr-FR" sz="25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02321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469900" y="381000"/>
            <a:ext cx="11150600" cy="6108700"/>
          </a:xfrm>
        </p:spPr>
        <p:txBody>
          <a:bodyPr/>
          <a:lstStyle/>
          <a:p>
            <a:pPr marL="0" indent="0" algn="just">
              <a:buNone/>
            </a:pPr>
            <a:endParaRPr lang="fr-FR" dirty="0"/>
          </a:p>
        </p:txBody>
      </p:sp>
    </p:spTree>
    <p:extLst>
      <p:ext uri="{BB962C8B-B14F-4D97-AF65-F5344CB8AC3E}">
        <p14:creationId xmlns:p14="http://schemas.microsoft.com/office/powerpoint/2010/main" val="2517206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469900" y="381000"/>
            <a:ext cx="11150600" cy="6108700"/>
          </a:xfrm>
        </p:spPr>
        <p:txBody>
          <a:bodyPr/>
          <a:lstStyle/>
          <a:p>
            <a:pPr marL="0" indent="0" algn="just">
              <a:buNone/>
            </a:pPr>
            <a:endParaRPr lang="fr-FR" dirty="0"/>
          </a:p>
        </p:txBody>
      </p:sp>
    </p:spTree>
    <p:extLst>
      <p:ext uri="{BB962C8B-B14F-4D97-AF65-F5344CB8AC3E}">
        <p14:creationId xmlns:p14="http://schemas.microsoft.com/office/powerpoint/2010/main" val="4000783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469900" y="381000"/>
            <a:ext cx="11150600" cy="6108700"/>
          </a:xfrm>
        </p:spPr>
        <p:txBody>
          <a:bodyPr/>
          <a:lstStyle/>
          <a:p>
            <a:pPr marL="0" indent="0" algn="just">
              <a:buNone/>
            </a:pPr>
            <a:endParaRPr lang="fr-FR" dirty="0"/>
          </a:p>
        </p:txBody>
      </p:sp>
    </p:spTree>
    <p:extLst>
      <p:ext uri="{BB962C8B-B14F-4D97-AF65-F5344CB8AC3E}">
        <p14:creationId xmlns:p14="http://schemas.microsoft.com/office/powerpoint/2010/main" val="816897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469900" y="381000"/>
            <a:ext cx="11150600" cy="6108700"/>
          </a:xfrm>
        </p:spPr>
        <p:txBody>
          <a:bodyPr/>
          <a:lstStyle/>
          <a:p>
            <a:pPr marL="0" indent="0" algn="just">
              <a:buNone/>
            </a:pPr>
            <a:endParaRPr lang="fr-FR" dirty="0"/>
          </a:p>
        </p:txBody>
      </p:sp>
    </p:spTree>
    <p:extLst>
      <p:ext uri="{BB962C8B-B14F-4D97-AF65-F5344CB8AC3E}">
        <p14:creationId xmlns:p14="http://schemas.microsoft.com/office/powerpoint/2010/main" val="12084577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469900" y="381000"/>
            <a:ext cx="11150600" cy="6108700"/>
          </a:xfrm>
        </p:spPr>
        <p:txBody>
          <a:bodyPr/>
          <a:lstStyle/>
          <a:p>
            <a:pPr marL="0" indent="0" algn="just">
              <a:buNone/>
            </a:pPr>
            <a:endParaRPr lang="fr-FR" dirty="0"/>
          </a:p>
        </p:txBody>
      </p:sp>
    </p:spTree>
    <p:extLst>
      <p:ext uri="{BB962C8B-B14F-4D97-AF65-F5344CB8AC3E}">
        <p14:creationId xmlns:p14="http://schemas.microsoft.com/office/powerpoint/2010/main" val="3109172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469900" y="381000"/>
            <a:ext cx="11150600" cy="6108700"/>
          </a:xfrm>
        </p:spPr>
        <p:txBody>
          <a:bodyPr/>
          <a:lstStyle/>
          <a:p>
            <a:pPr marL="0" indent="0" algn="just">
              <a:buNone/>
            </a:pPr>
            <a:endParaRPr lang="fr-FR" dirty="0"/>
          </a:p>
        </p:txBody>
      </p:sp>
    </p:spTree>
    <p:extLst>
      <p:ext uri="{BB962C8B-B14F-4D97-AF65-F5344CB8AC3E}">
        <p14:creationId xmlns:p14="http://schemas.microsoft.com/office/powerpoint/2010/main" val="167064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37F01FE-4409-6531-EDD8-C54828EB8F31}"/>
              </a:ext>
            </a:extLst>
          </p:cNvPr>
          <p:cNvSpPr>
            <a:spLocks noGrp="1"/>
          </p:cNvSpPr>
          <p:nvPr>
            <p:ph idx="1"/>
          </p:nvPr>
        </p:nvSpPr>
        <p:spPr>
          <a:xfrm>
            <a:off x="188259" y="161365"/>
            <a:ext cx="11739282" cy="6481481"/>
          </a:xfrm>
        </p:spPr>
        <p:txBody>
          <a:bodyPr>
            <a:normAutofit fontScale="92500" lnSpcReduction="20000"/>
          </a:bodyPr>
          <a:lstStyle/>
          <a:p>
            <a:pPr marL="0" indent="0" algn="just">
              <a:buNone/>
            </a:pPr>
            <a:endParaRPr lang="fr-FR" sz="1800" dirty="0">
              <a:effectLst/>
              <a:latin typeface="Times New Roman" panose="02020603050405020304" pitchFamily="18" charset="0"/>
              <a:ea typeface="Times New Roman" panose="02020603050405020304" pitchFamily="18" charset="0"/>
            </a:endParaRPr>
          </a:p>
          <a:p>
            <a:pPr marL="0" indent="0" algn="just">
              <a:buNone/>
            </a:pPr>
            <a:r>
              <a:rPr lang="fr-FR" sz="3200" b="1" dirty="0"/>
              <a:t>	A – Art déraciné, art mort</a:t>
            </a:r>
          </a:p>
          <a:p>
            <a:pPr marL="0" indent="0" algn="just">
              <a:buNone/>
            </a:pPr>
            <a:endParaRPr lang="fr-FR" b="1" dirty="0"/>
          </a:p>
          <a:p>
            <a:pPr marL="0" indent="0" algn="just">
              <a:buNone/>
            </a:pPr>
            <a:r>
              <a:rPr lang="fr-FR" dirty="0">
                <a:effectLst/>
                <a:latin typeface="Times New Roman" panose="02020603050405020304" pitchFamily="18" charset="0"/>
                <a:ea typeface="Times New Roman" panose="02020603050405020304" pitchFamily="18" charset="0"/>
              </a:rPr>
              <a:t>« Pour moi, je ne sais pas d’émotion plus belle, plus large, plus auguste et sacrée que celle qui saisit l’âme à certaines heures dans les grands musées où sont réunies pour tous les œuvres des maîtres. »</a:t>
            </a:r>
            <a:r>
              <a:rPr lang="fr-FR" dirty="0">
                <a:effectLst/>
              </a:rPr>
              <a:t> (</a:t>
            </a:r>
            <a:r>
              <a:rPr lang="fr-FR" dirty="0">
                <a:effectLst/>
                <a:latin typeface="Times New Roman" panose="02020603050405020304" pitchFamily="18" charset="0"/>
                <a:ea typeface="Times New Roman" panose="02020603050405020304" pitchFamily="18" charset="0"/>
              </a:rPr>
              <a:t>Charles Péguy, « Réponse brève à Jaurès », </a:t>
            </a:r>
            <a:r>
              <a:rPr lang="fr-FR" dirty="0" err="1">
                <a:effectLst/>
                <a:latin typeface="Times New Roman" panose="02020603050405020304" pitchFamily="18" charset="0"/>
                <a:ea typeface="Times New Roman" panose="02020603050405020304" pitchFamily="18" charset="0"/>
              </a:rPr>
              <a:t>t</a:t>
            </a:r>
            <a:r>
              <a:rPr lang="fr-FR" dirty="0">
                <a:effectLst/>
                <a:latin typeface="Times New Roman" panose="02020603050405020304" pitchFamily="18" charset="0"/>
                <a:ea typeface="Times New Roman" panose="02020603050405020304" pitchFamily="18" charset="0"/>
              </a:rPr>
              <a:t>. I, p. 558). </a:t>
            </a:r>
          </a:p>
          <a:p>
            <a:pPr marL="0" indent="0" algn="just">
              <a:buNone/>
            </a:pPr>
            <a:endParaRPr lang="fr-FR" dirty="0">
              <a:latin typeface="Times New Roman" panose="02020603050405020304" pitchFamily="18" charset="0"/>
              <a:ea typeface="Times New Roman" panose="02020603050405020304" pitchFamily="18" charset="0"/>
            </a:endParaRPr>
          </a:p>
          <a:p>
            <a:pPr marL="0" indent="0" algn="just">
              <a:buNone/>
            </a:pPr>
            <a:r>
              <a:rPr lang="fr-FR" dirty="0">
                <a:effectLst/>
                <a:latin typeface="Times New Roman" panose="02020603050405020304" pitchFamily="18" charset="0"/>
                <a:ea typeface="Times New Roman" panose="02020603050405020304" pitchFamily="18" charset="0"/>
              </a:rPr>
              <a:t>« Pendant de longues années scolaires, nous avions attendu le moment où nous aurions l’honneur d’avoir accès dans le premier musée du monde, et nous avions englobé le Louvre dans les sentiments nationalistes qui nous venaient de l’histoire Lavisse et de la géographie </a:t>
            </a:r>
            <a:r>
              <a:rPr lang="fr-FR" dirty="0" err="1">
                <a:effectLst/>
                <a:latin typeface="Times New Roman" panose="02020603050405020304" pitchFamily="18" charset="0"/>
                <a:ea typeface="Times New Roman" panose="02020603050405020304" pitchFamily="18" charset="0"/>
              </a:rPr>
              <a:t>Foncin</a:t>
            </a:r>
            <a:r>
              <a:rPr lang="fr-FR" dirty="0">
                <a:effectLst/>
                <a:latin typeface="Times New Roman" panose="02020603050405020304" pitchFamily="18" charset="0"/>
                <a:ea typeface="Times New Roman" panose="02020603050405020304" pitchFamily="18" charset="0"/>
              </a:rPr>
              <a:t>. Le Louvre était le premier musée du monde comme la Bibliothèque la première bibliothèque du monde. Paris était la capitale du monde. La France était encore la nation capitale. » (</a:t>
            </a:r>
            <a:r>
              <a:rPr lang="en-US" i="1" dirty="0">
                <a:effectLst/>
                <a:latin typeface="Times New Roman" panose="02020603050405020304" pitchFamily="18" charset="0"/>
                <a:ea typeface="Times New Roman" panose="02020603050405020304" pitchFamily="18" charset="0"/>
              </a:rPr>
              <a:t>Ibid.</a:t>
            </a:r>
            <a:r>
              <a:rPr lang="en-US" dirty="0">
                <a:effectLst/>
                <a:latin typeface="Times New Roman" panose="02020603050405020304" pitchFamily="18" charset="0"/>
                <a:ea typeface="Times New Roman" panose="02020603050405020304" pitchFamily="18" charset="0"/>
              </a:rPr>
              <a:t>, p. 573-574). </a:t>
            </a:r>
          </a:p>
          <a:p>
            <a:pPr marL="0" indent="0" algn="just">
              <a:buNone/>
            </a:pPr>
            <a:endParaRPr lang="en-US" dirty="0">
              <a:latin typeface="Times New Roman" panose="02020603050405020304" pitchFamily="18" charset="0"/>
              <a:ea typeface="Times New Roman" panose="02020603050405020304" pitchFamily="18" charset="0"/>
            </a:endParaRPr>
          </a:p>
          <a:p>
            <a:pPr marL="0" indent="0" algn="just">
              <a:buNone/>
            </a:pPr>
            <a:r>
              <a:rPr lang="en-US" dirty="0">
                <a:effectLst/>
                <a:latin typeface="Times New Roman" panose="02020603050405020304" pitchFamily="18" charset="0"/>
                <a:ea typeface="Times New Roman" panose="02020603050405020304" pitchFamily="18" charset="0"/>
              </a:rPr>
              <a:t>“</a:t>
            </a:r>
            <a:r>
              <a:rPr lang="fr-FR" dirty="0">
                <a:effectLst/>
                <a:latin typeface="Times New Roman" panose="02020603050405020304" pitchFamily="18" charset="0"/>
                <a:ea typeface="Times New Roman" panose="02020603050405020304" pitchFamily="18" charset="0"/>
              </a:rPr>
              <a:t>Une </a:t>
            </a:r>
            <a:r>
              <a:rPr lang="fr-FR" b="1" dirty="0">
                <a:effectLst/>
                <a:latin typeface="Times New Roman" panose="02020603050405020304" pitchFamily="18" charset="0"/>
                <a:ea typeface="Times New Roman" panose="02020603050405020304" pitchFamily="18" charset="0"/>
              </a:rPr>
              <a:t>véritable œuvre d’art ne naît pas pièce de musée</a:t>
            </a:r>
            <a:r>
              <a:rPr lang="fr-FR" dirty="0">
                <a:effectLst/>
                <a:latin typeface="Times New Roman" panose="02020603050405020304" pitchFamily="18" charset="0"/>
                <a:ea typeface="Times New Roman" panose="02020603050405020304" pitchFamily="18" charset="0"/>
              </a:rPr>
              <a:t>. Mais elle naît dans un pays parmi des hommes et des mœurs. L’idéal n’est pas que les œuvres soient couchées quelque part dans un </a:t>
            </a:r>
            <a:r>
              <a:rPr lang="fr-FR" b="1" dirty="0">
                <a:effectLst/>
                <a:latin typeface="Times New Roman" panose="02020603050405020304" pitchFamily="18" charset="0"/>
                <a:ea typeface="Times New Roman" panose="02020603050405020304" pitchFamily="18" charset="0"/>
              </a:rPr>
              <a:t>cimetière universel</a:t>
            </a:r>
            <a:r>
              <a:rPr lang="fr-FR" dirty="0">
                <a:effectLst/>
                <a:latin typeface="Times New Roman" panose="02020603050405020304" pitchFamily="18" charset="0"/>
                <a:ea typeface="Times New Roman" panose="02020603050405020304" pitchFamily="18" charset="0"/>
              </a:rPr>
              <a:t>, mais l’idéal est que les fleurs et les œuvres naissent, poussent, croissent, demeurent libres dans la terre natale, et qu’elles y accueillent le visiteur en voyage. Aujourd’hui au contraire c’est le visiteur inerte qui fait voyager les œuvres. » (</a:t>
            </a:r>
            <a:r>
              <a:rPr lang="fr-FR" i="1" dirty="0">
                <a:effectLst/>
                <a:latin typeface="Times New Roman" panose="02020603050405020304" pitchFamily="18" charset="0"/>
                <a:ea typeface="Times New Roman" panose="02020603050405020304" pitchFamily="18" charset="0"/>
              </a:rPr>
              <a:t>Ibid.</a:t>
            </a:r>
            <a:r>
              <a:rPr lang="fr-FR" dirty="0">
                <a:effectLst/>
                <a:latin typeface="Times New Roman" panose="02020603050405020304" pitchFamily="18" charset="0"/>
                <a:ea typeface="Times New Roman" panose="02020603050405020304" pitchFamily="18" charset="0"/>
              </a:rPr>
              <a:t>, p. 578). </a:t>
            </a:r>
          </a:p>
          <a:p>
            <a:pPr marL="0" indent="0" algn="just">
              <a:buNone/>
            </a:pPr>
            <a:endParaRPr lang="fr-FR" sz="1800" dirty="0">
              <a:effectLst/>
              <a:latin typeface="Times New Roman" panose="02020603050405020304" pitchFamily="18" charset="0"/>
              <a:ea typeface="Times New Roman" panose="02020603050405020304" pitchFamily="18" charset="0"/>
            </a:endParaRPr>
          </a:p>
          <a:p>
            <a:pPr marL="0" indent="0" algn="just">
              <a:buNone/>
            </a:pPr>
            <a:endParaRPr lang="fr-FR" sz="3200" b="1" dirty="0"/>
          </a:p>
        </p:txBody>
      </p:sp>
    </p:spTree>
    <p:extLst>
      <p:ext uri="{BB962C8B-B14F-4D97-AF65-F5344CB8AC3E}">
        <p14:creationId xmlns:p14="http://schemas.microsoft.com/office/powerpoint/2010/main" val="3407223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368300" y="241300"/>
            <a:ext cx="11341100" cy="6248400"/>
          </a:xfrm>
        </p:spPr>
        <p:txBody>
          <a:bodyPr>
            <a:noAutofit/>
          </a:bodyPr>
          <a:lstStyle/>
          <a:p>
            <a:pPr marL="0" indent="0" algn="just">
              <a:buNone/>
            </a:pPr>
            <a:r>
              <a:rPr lang="fr-FR" sz="2000" dirty="0" err="1">
                <a:effectLst/>
                <a:latin typeface="Times New Roman" panose="02020603050405020304" pitchFamily="18" charset="0"/>
                <a:ea typeface="Times New Roman" panose="02020603050405020304" pitchFamily="18" charset="0"/>
              </a:rPr>
              <a:t>Quatremère</a:t>
            </a:r>
            <a:r>
              <a:rPr lang="fr-FR" sz="2000" dirty="0">
                <a:effectLst/>
                <a:latin typeface="Times New Roman" panose="02020603050405020304" pitchFamily="18" charset="0"/>
                <a:ea typeface="Times New Roman" panose="02020603050405020304" pitchFamily="18" charset="0"/>
              </a:rPr>
              <a:t> de Quincy,</a:t>
            </a:r>
            <a:r>
              <a:rPr lang="fr-FR" sz="2000" dirty="0">
                <a:effectLst/>
              </a:rPr>
              <a:t> </a:t>
            </a:r>
            <a:r>
              <a:rPr lang="fr-FR" sz="2000" i="1" dirty="0">
                <a:effectLst/>
                <a:latin typeface="Times New Roman" panose="02020603050405020304" pitchFamily="18" charset="0"/>
                <a:ea typeface="Times New Roman" panose="02020603050405020304" pitchFamily="18" charset="0"/>
              </a:rPr>
              <a:t>Lettres à Miranda.</a:t>
            </a:r>
            <a:r>
              <a:rPr lang="fr-FR" sz="2000" dirty="0">
                <a:effectLst/>
                <a:latin typeface="Times New Roman" panose="02020603050405020304" pitchFamily="18" charset="0"/>
                <a:ea typeface="Times New Roman" panose="02020603050405020304" pitchFamily="18" charset="0"/>
              </a:rPr>
              <a:t> </a:t>
            </a:r>
            <a:r>
              <a:rPr lang="fr-FR" sz="2000" i="1" dirty="0">
                <a:effectLst/>
                <a:latin typeface="Times New Roman" panose="02020603050405020304" pitchFamily="18" charset="0"/>
                <a:ea typeface="Times New Roman" panose="02020603050405020304" pitchFamily="18" charset="0"/>
              </a:rPr>
              <a:t>Lettres sur les préjudices qu’occasionnerait aux arts et à la science le déplacement des monuments de l’art de l’Italie, le démembrement de ses Écoles, et la spoliation de ses collections, galeries, musées, etc. </a:t>
            </a:r>
            <a:r>
              <a:rPr lang="fr-FR" sz="2000" dirty="0">
                <a:effectLst/>
                <a:latin typeface="Times New Roman" panose="02020603050405020304" pitchFamily="18" charset="0"/>
                <a:ea typeface="Times New Roman" panose="02020603050405020304" pitchFamily="18" charset="0"/>
              </a:rPr>
              <a:t>[1796</a:t>
            </a:r>
            <a:r>
              <a:rPr lang="fr-FR" sz="2000" dirty="0">
                <a:latin typeface="Times New Roman" panose="02020603050405020304" pitchFamily="18" charset="0"/>
                <a:ea typeface="Times New Roman" panose="02020603050405020304" pitchFamily="18" charset="0"/>
              </a:rPr>
              <a:t>], </a:t>
            </a:r>
            <a:r>
              <a:rPr lang="fr-FR" sz="2000" dirty="0">
                <a:effectLst/>
                <a:latin typeface="Times New Roman" panose="02020603050405020304" pitchFamily="18" charset="0"/>
                <a:ea typeface="Times New Roman" panose="02020603050405020304" pitchFamily="18" charset="0"/>
              </a:rPr>
              <a:t>introduction d’Édouard Pommier, Paris, Macula, 1989.</a:t>
            </a:r>
          </a:p>
          <a:p>
            <a:pPr marL="0" indent="0" algn="just">
              <a:buNone/>
            </a:pPr>
            <a:endParaRPr lang="fr-FR" sz="1200" dirty="0">
              <a:latin typeface="Times New Roman" panose="02020603050405020304" pitchFamily="18" charset="0"/>
              <a:ea typeface="Times New Roman" panose="02020603050405020304" pitchFamily="18" charset="0"/>
            </a:endParaRPr>
          </a:p>
          <a:p>
            <a:pPr marL="0" indent="0" algn="just">
              <a:buNone/>
            </a:pPr>
            <a:r>
              <a:rPr lang="fr-FR" sz="2000" dirty="0">
                <a:effectLst/>
                <a:latin typeface="Times New Roman" panose="02020603050405020304" pitchFamily="18" charset="0"/>
                <a:ea typeface="Times New Roman" panose="02020603050405020304" pitchFamily="18" charset="0"/>
              </a:rPr>
              <a:t>« Du temps où nous participions du sentiment des objets, ils nous donnaient autant que nous leur donnions. Il y avait effort de notre part, certes, mais nous étions soutenus, étayés, confortés par ce qu’ils amenaient en retour. Maintenant que nous ne sommes plus que spectateurs, ces potiches et ces nativités exigent de nous bien plus qu’elles ne sont autorisées à nous rendre. Aussi notre attention flanche-t-elle sans cesse, et nous devons constamment la ranimer. […] Dramatiser, découvrir, inventer. L’originel peut se permettre d’être unique, l’original se doit d’être infini. » (Georges </a:t>
            </a:r>
            <a:r>
              <a:rPr lang="fr-FR" sz="2000" dirty="0" err="1">
                <a:effectLst/>
                <a:latin typeface="Times New Roman" panose="02020603050405020304" pitchFamily="18" charset="0"/>
                <a:ea typeface="Times New Roman" panose="02020603050405020304" pitchFamily="18" charset="0"/>
              </a:rPr>
              <a:t>Duthuit</a:t>
            </a:r>
            <a:r>
              <a:rPr lang="fr-FR" sz="2000" dirty="0">
                <a:effectLst/>
                <a:latin typeface="Times New Roman" panose="02020603050405020304" pitchFamily="18" charset="0"/>
                <a:ea typeface="Times New Roman" panose="02020603050405020304" pitchFamily="18" charset="0"/>
              </a:rPr>
              <a:t>, </a:t>
            </a:r>
            <a:r>
              <a:rPr lang="fr-FR" sz="2000" i="1" dirty="0">
                <a:effectLst/>
                <a:latin typeface="Times New Roman" panose="02020603050405020304" pitchFamily="18" charset="0"/>
                <a:ea typeface="Times New Roman" panose="02020603050405020304" pitchFamily="18" charset="0"/>
              </a:rPr>
              <a:t>Le Musée inimaginable</a:t>
            </a:r>
            <a:r>
              <a:rPr lang="fr-FR" sz="2000" dirty="0">
                <a:effectLst/>
                <a:latin typeface="Times New Roman" panose="02020603050405020304" pitchFamily="18" charset="0"/>
                <a:ea typeface="Times New Roman" panose="02020603050405020304" pitchFamily="18" charset="0"/>
              </a:rPr>
              <a:t>, Paris, Corti, 1956, </a:t>
            </a:r>
            <a:r>
              <a:rPr lang="fr-FR" sz="2000" dirty="0" err="1">
                <a:effectLst/>
                <a:latin typeface="Times New Roman" panose="02020603050405020304" pitchFamily="18" charset="0"/>
                <a:ea typeface="Times New Roman" panose="02020603050405020304" pitchFamily="18" charset="0"/>
              </a:rPr>
              <a:t>t</a:t>
            </a:r>
            <a:r>
              <a:rPr lang="fr-FR" sz="2000" dirty="0">
                <a:effectLst/>
                <a:latin typeface="Times New Roman" panose="02020603050405020304" pitchFamily="18" charset="0"/>
                <a:ea typeface="Times New Roman" panose="02020603050405020304" pitchFamily="18" charset="0"/>
              </a:rPr>
              <a:t>. I,</a:t>
            </a:r>
            <a:r>
              <a:rPr lang="en-US" sz="2000" dirty="0">
                <a:effectLst/>
                <a:latin typeface="Times New Roman" panose="02020603050405020304" pitchFamily="18" charset="0"/>
                <a:ea typeface="Times New Roman" panose="02020603050405020304" pitchFamily="18" charset="0"/>
              </a:rPr>
              <a:t> p. 16). </a:t>
            </a:r>
          </a:p>
          <a:p>
            <a:pPr marL="0" indent="0" algn="just">
              <a:buNone/>
            </a:pPr>
            <a:endParaRPr lang="en-US" sz="1200" dirty="0">
              <a:latin typeface="Times New Roman" panose="02020603050405020304" pitchFamily="18" charset="0"/>
              <a:ea typeface="Times New Roman" panose="02020603050405020304" pitchFamily="18" charset="0"/>
            </a:endParaRPr>
          </a:p>
          <a:p>
            <a:pPr marL="0" indent="0" algn="just">
              <a:buNone/>
            </a:pPr>
            <a:r>
              <a:rPr lang="fr-FR" sz="2000" dirty="0">
                <a:effectLst/>
                <a:latin typeface="Times New Roman" panose="02020603050405020304" pitchFamily="18" charset="0"/>
                <a:ea typeface="Times New Roman" panose="02020603050405020304" pitchFamily="18" charset="0"/>
              </a:rPr>
              <a:t>« Le Musée nous donne une conscience de voleurs. L’idée nous vient de temps à autre que ces œuvres n’ont pas tout de même été faites pour </a:t>
            </a:r>
            <a:r>
              <a:rPr lang="fr-FR" sz="2000" i="1" dirty="0">
                <a:effectLst/>
                <a:latin typeface="Times New Roman" panose="02020603050405020304" pitchFamily="18" charset="0"/>
                <a:ea typeface="Times New Roman" panose="02020603050405020304" pitchFamily="18" charset="0"/>
              </a:rPr>
              <a:t>finir</a:t>
            </a:r>
            <a:r>
              <a:rPr lang="fr-FR" sz="2000" dirty="0">
                <a:effectLst/>
                <a:latin typeface="Times New Roman" panose="02020603050405020304" pitchFamily="18" charset="0"/>
                <a:ea typeface="Times New Roman" panose="02020603050405020304" pitchFamily="18" charset="0"/>
              </a:rPr>
              <a:t> entre ces murs moroses, pour le plaisir des promeneurs du dimanche ou des « intellectuels » du lundi. Nous sentons bien qu’il y a une déperdition et que ce recueillement de nécropole n’est pas le milieu vrai de l’art, que tant de joies et de peines, tant de colères, tant de travaux n’étaient pas </a:t>
            </a:r>
            <a:r>
              <a:rPr lang="fr-FR" sz="2000" i="1" dirty="0">
                <a:effectLst/>
                <a:latin typeface="Times New Roman" panose="02020603050405020304" pitchFamily="18" charset="0"/>
                <a:ea typeface="Times New Roman" panose="02020603050405020304" pitchFamily="18" charset="0"/>
              </a:rPr>
              <a:t>destinés</a:t>
            </a:r>
            <a:r>
              <a:rPr lang="fr-FR" sz="2000" dirty="0">
                <a:effectLst/>
                <a:latin typeface="Times New Roman" panose="02020603050405020304" pitchFamily="18" charset="0"/>
                <a:ea typeface="Times New Roman" panose="02020603050405020304" pitchFamily="18" charset="0"/>
              </a:rPr>
              <a:t> à refléter un jour la lumière triste du Musée. Le Musée, transformant des tentatives en « œuvres », rend possible une histoire de la peinture. […] </a:t>
            </a:r>
            <a:r>
              <a:rPr lang="fr-FR" sz="2000" u="sng" dirty="0">
                <a:effectLst/>
                <a:latin typeface="Times New Roman" panose="02020603050405020304" pitchFamily="18" charset="0"/>
                <a:ea typeface="Times New Roman" panose="02020603050405020304" pitchFamily="18" charset="0"/>
              </a:rPr>
              <a:t>Le Musée ajoute un faux prestige à la vraie valeur des ouvrages en les détachant des hasards au milieu desquels ils sont nés et en nous faisant croire que des fatalités guidaient la main des artistes depuis toujours</a:t>
            </a:r>
            <a:r>
              <a:rPr lang="fr-FR" sz="2000" dirty="0">
                <a:effectLst/>
                <a:latin typeface="Times New Roman" panose="02020603050405020304" pitchFamily="18" charset="0"/>
                <a:ea typeface="Times New Roman" panose="02020603050405020304" pitchFamily="18" charset="0"/>
              </a:rPr>
              <a:t>. » (Maurice Merleau-Ponty, « La prose du monde. Langage indirect et voix du silence », </a:t>
            </a:r>
            <a:r>
              <a:rPr lang="fr-FR" sz="2000" i="1" dirty="0">
                <a:effectLst/>
                <a:latin typeface="Times New Roman" panose="02020603050405020304" pitchFamily="18" charset="0"/>
                <a:ea typeface="Times New Roman" panose="02020603050405020304" pitchFamily="18" charset="0"/>
              </a:rPr>
              <a:t>Signes,</a:t>
            </a:r>
            <a:r>
              <a:rPr lang="fr-FR" sz="2000" dirty="0">
                <a:effectLst/>
                <a:latin typeface="Times New Roman" panose="02020603050405020304" pitchFamily="18" charset="0"/>
                <a:ea typeface="Times New Roman" panose="02020603050405020304" pitchFamily="18" charset="0"/>
              </a:rPr>
              <a:t>1960).</a:t>
            </a:r>
          </a:p>
        </p:txBody>
      </p:sp>
    </p:spTree>
    <p:extLst>
      <p:ext uri="{BB962C8B-B14F-4D97-AF65-F5344CB8AC3E}">
        <p14:creationId xmlns:p14="http://schemas.microsoft.com/office/powerpoint/2010/main" val="3013278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469900" y="381000"/>
            <a:ext cx="11150600" cy="6108700"/>
          </a:xfrm>
        </p:spPr>
        <p:txBody>
          <a:bodyPr>
            <a:noAutofit/>
          </a:bodyPr>
          <a:lstStyle/>
          <a:p>
            <a:pPr marL="0" indent="0" algn="just">
              <a:buNone/>
            </a:pPr>
            <a:r>
              <a:rPr lang="fr-FR" sz="2200" dirty="0">
                <a:effectLst/>
                <a:latin typeface="Times New Roman" panose="02020603050405020304" pitchFamily="18" charset="0"/>
                <a:ea typeface="Times New Roman" panose="02020603050405020304" pitchFamily="18" charset="0"/>
              </a:rPr>
              <a:t>« Devant moi se développe dans le silence un étrange désordre </a:t>
            </a:r>
            <a:r>
              <a:rPr lang="fr-FR" sz="2200" dirty="0">
                <a:solidFill>
                  <a:srgbClr val="000000"/>
                </a:solidFill>
                <a:effectLst/>
                <a:latin typeface="Times New Roman" panose="02020603050405020304" pitchFamily="18" charset="0"/>
                <a:ea typeface="Times New Roman" panose="02020603050405020304" pitchFamily="18" charset="0"/>
              </a:rPr>
              <a:t>organisé</a:t>
            </a:r>
            <a:r>
              <a:rPr lang="fr-FR" sz="2200" dirty="0">
                <a:effectLst/>
                <a:latin typeface="Times New Roman" panose="02020603050405020304" pitchFamily="18" charset="0"/>
                <a:ea typeface="Times New Roman" panose="02020603050405020304" pitchFamily="18" charset="0"/>
              </a:rPr>
              <a:t>. Je suis saisi d’une horreur sacrée. […] Bientôt je ne sais plus ce que je suis venu faire dans ces solitudes cirées, qui tiennent du temple et du salon, du cimetière et de l’école. » « L’oreille ne supporterait pas d’entendre dix orchestres à la fois. L’esprit ne peut suivre ni conduire plusieurs opérations distinctes et il n’y a pas de raisonnements simultanés » (Paul Valéry, « Le problème des musées », </a:t>
            </a:r>
            <a:r>
              <a:rPr lang="fr-FR" sz="2200" i="1" dirty="0">
                <a:effectLst/>
                <a:latin typeface="Times New Roman" panose="02020603050405020304" pitchFamily="18" charset="0"/>
                <a:ea typeface="Times New Roman" panose="02020603050405020304" pitchFamily="18" charset="0"/>
              </a:rPr>
              <a:t>Pièces sur l’Art</a:t>
            </a:r>
            <a:r>
              <a:rPr lang="fr-FR" sz="2200" dirty="0">
                <a:effectLst/>
                <a:latin typeface="Times New Roman" panose="02020603050405020304" pitchFamily="18" charset="0"/>
                <a:ea typeface="Times New Roman" panose="02020603050405020304" pitchFamily="18" charset="0"/>
              </a:rPr>
              <a:t>, Editions de la NRF, 1938</a:t>
            </a:r>
            <a:r>
              <a:rPr lang="fr-FR" sz="2200" dirty="0">
                <a:effectLst/>
              </a:rPr>
              <a:t> </a:t>
            </a:r>
            <a:r>
              <a:rPr lang="fr-FR" sz="2200" dirty="0">
                <a:effectLst/>
                <a:latin typeface="Times New Roman" panose="02020603050405020304" pitchFamily="18" charset="0"/>
                <a:ea typeface="Times New Roman" panose="02020603050405020304" pitchFamily="18" charset="0"/>
              </a:rPr>
              <a:t>p. 117).</a:t>
            </a:r>
          </a:p>
          <a:p>
            <a:pPr marL="0" indent="0" algn="just">
              <a:buNone/>
            </a:pPr>
            <a:r>
              <a:rPr lang="fr-FR" sz="2200" dirty="0">
                <a:solidFill>
                  <a:srgbClr val="000000"/>
                </a:solidFill>
                <a:latin typeface="Times New Roman" panose="02020603050405020304" pitchFamily="18" charset="0"/>
                <a:ea typeface="Times New Roman" panose="02020603050405020304" pitchFamily="18" charset="0"/>
              </a:rPr>
              <a:t>L</a:t>
            </a:r>
            <a:r>
              <a:rPr lang="fr-FR" sz="2200" dirty="0">
                <a:solidFill>
                  <a:srgbClr val="000000"/>
                </a:solidFill>
                <a:effectLst/>
                <a:latin typeface="Times New Roman" panose="02020603050405020304" pitchFamily="18" charset="0"/>
                <a:ea typeface="Times New Roman" panose="02020603050405020304" pitchFamily="18" charset="0"/>
              </a:rPr>
              <a:t>es « musées sont les sépultures familiales des œuvres d’art » (Theodor Adorno, </a:t>
            </a:r>
            <a:r>
              <a:rPr lang="fr-FR" sz="2200" dirty="0">
                <a:effectLst/>
                <a:latin typeface="Times New Roman" panose="02020603050405020304" pitchFamily="18" charset="0"/>
                <a:ea typeface="Times New Roman" panose="02020603050405020304" pitchFamily="18" charset="0"/>
              </a:rPr>
              <a:t>« Valéry Proust Musée », dans </a:t>
            </a:r>
            <a:r>
              <a:rPr lang="fr-FR" sz="2200" i="1" dirty="0">
                <a:effectLst/>
                <a:latin typeface="Times New Roman" panose="02020603050405020304" pitchFamily="18" charset="0"/>
                <a:ea typeface="Times New Roman" panose="02020603050405020304" pitchFamily="18" charset="0"/>
              </a:rPr>
              <a:t>Prismes : critique de la culture et de la société</a:t>
            </a:r>
            <a:r>
              <a:rPr lang="fr-FR" sz="2200" dirty="0">
                <a:effectLst/>
                <a:latin typeface="Times New Roman" panose="02020603050405020304" pitchFamily="18" charset="0"/>
                <a:ea typeface="Times New Roman" panose="02020603050405020304" pitchFamily="18" charset="0"/>
              </a:rPr>
              <a:t>, trad. G. et R. </a:t>
            </a:r>
            <a:r>
              <a:rPr lang="fr-FR" sz="2200" dirty="0" err="1">
                <a:effectLst/>
                <a:latin typeface="Times New Roman" panose="02020603050405020304" pitchFamily="18" charset="0"/>
                <a:ea typeface="Times New Roman" panose="02020603050405020304" pitchFamily="18" charset="0"/>
              </a:rPr>
              <a:t>Rochlitz</a:t>
            </a:r>
            <a:r>
              <a:rPr lang="fr-FR" sz="2200" dirty="0">
                <a:effectLst/>
                <a:latin typeface="Times New Roman" panose="02020603050405020304" pitchFamily="18" charset="0"/>
                <a:ea typeface="Times New Roman" panose="02020603050405020304" pitchFamily="18" charset="0"/>
              </a:rPr>
              <a:t>, Paris, Payot, 1986).</a:t>
            </a:r>
            <a:endParaRPr lang="fr-FR" sz="2200" dirty="0">
              <a:latin typeface="Times New Roman" panose="02020603050405020304" pitchFamily="18" charset="0"/>
            </a:endParaRPr>
          </a:p>
          <a:p>
            <a:pPr marL="0" indent="0" algn="just">
              <a:buNone/>
            </a:pPr>
            <a:r>
              <a:rPr lang="fr-FR" sz="2200" dirty="0">
                <a:effectLst/>
                <a:latin typeface="Times New Roman" panose="02020603050405020304" pitchFamily="18" charset="0"/>
                <a:ea typeface="Times New Roman" panose="02020603050405020304" pitchFamily="18" charset="0"/>
              </a:rPr>
              <a:t>« Je suis présentiste, </a:t>
            </a:r>
            <a:r>
              <a:rPr lang="fr-FR" sz="2200" dirty="0" err="1">
                <a:effectLst/>
                <a:latin typeface="Times New Roman" panose="02020603050405020304" pitchFamily="18" charset="0"/>
                <a:ea typeface="Times New Roman" panose="02020603050405020304" pitchFamily="18" charset="0"/>
              </a:rPr>
              <a:t>éphémériste</a:t>
            </a:r>
            <a:r>
              <a:rPr lang="fr-FR" sz="2200" dirty="0">
                <a:effectLst/>
                <a:latin typeface="Times New Roman" panose="02020603050405020304" pitchFamily="18" charset="0"/>
                <a:ea typeface="Times New Roman" panose="02020603050405020304" pitchFamily="18" charset="0"/>
              </a:rPr>
              <a:t>. Hors du champ de tous ces tableaux refroidis pendus dans les tristes musées comme les femmes du cabinet de Barbe-Bleue ! Ce furent des tableaux : ce n’en sont plus. Quelle est la durée de vie d’une production d’art ? Dix ans. Vingt, trente ? Pas plus en tout cas. Je suis pour les tables rases. A chaque repas, balayer les miettes et remettre le couvert. » (Dubuffet, </a:t>
            </a:r>
            <a:r>
              <a:rPr lang="fr-FR" sz="2200" i="1" dirty="0">
                <a:effectLst/>
                <a:latin typeface="Times New Roman" panose="02020603050405020304" pitchFamily="18" charset="0"/>
                <a:ea typeface="Times New Roman" panose="02020603050405020304" pitchFamily="18" charset="0"/>
              </a:rPr>
              <a:t>L’Homme du commun à l’ouvrage</a:t>
            </a:r>
            <a:r>
              <a:rPr lang="fr-FR" sz="2200" dirty="0">
                <a:effectLst/>
                <a:latin typeface="Times New Roman" panose="02020603050405020304" pitchFamily="18" charset="0"/>
                <a:ea typeface="Times New Roman" panose="02020603050405020304" pitchFamily="18" charset="0"/>
              </a:rPr>
              <a:t>, Gallimard, « Idées », p. 19).</a:t>
            </a:r>
          </a:p>
          <a:p>
            <a:pPr marL="0" indent="0" algn="just">
              <a:buNone/>
            </a:pPr>
            <a:r>
              <a:rPr lang="fr-FR" sz="2200" dirty="0">
                <a:effectLst/>
                <a:latin typeface="Times New Roman" panose="02020603050405020304" pitchFamily="18" charset="0"/>
                <a:ea typeface="Times New Roman" panose="02020603050405020304" pitchFamily="18" charset="0"/>
              </a:rPr>
              <a:t>« Il fallait […] qu’aller au musée fût cette communion laïque des dimanches après-midi où, sous le regard mort des gardiens vêtus de noir et d’or, le silence, la lenteur obligée des mouvements et la patiente procession d’œuvre en œuvre marquassent la dévotion à ce </a:t>
            </a:r>
            <a:r>
              <a:rPr lang="fr-FR" sz="2200" i="1" dirty="0">
                <a:effectLst/>
                <a:latin typeface="Times New Roman" panose="02020603050405020304" pitchFamily="18" charset="0"/>
                <a:ea typeface="Times New Roman" panose="02020603050405020304" pitchFamily="18" charset="0"/>
              </a:rPr>
              <a:t>corpus</a:t>
            </a:r>
            <a:r>
              <a:rPr lang="fr-FR" sz="2200" dirty="0">
                <a:effectLst/>
                <a:latin typeface="Times New Roman" panose="02020603050405020304" pitchFamily="18" charset="0"/>
                <a:ea typeface="Times New Roman" panose="02020603050405020304" pitchFamily="18" charset="0"/>
              </a:rPr>
              <a:t> d’objets précieux, les uns confisqués à la royauté déchue et les autres acquis par guerre et par pillage. » (Jean Clair, « Beaubourg », </a:t>
            </a:r>
            <a:r>
              <a:rPr lang="fr-FR" sz="2200" i="1" dirty="0">
                <a:effectLst/>
                <a:latin typeface="Times New Roman" panose="02020603050405020304" pitchFamily="18" charset="0"/>
                <a:ea typeface="Times New Roman" panose="02020603050405020304" pitchFamily="18" charset="0"/>
              </a:rPr>
              <a:t>L’Arc</a:t>
            </a:r>
            <a:r>
              <a:rPr lang="fr-FR" sz="2200" dirty="0">
                <a:effectLst/>
                <a:latin typeface="Times New Roman" panose="02020603050405020304" pitchFamily="18" charset="0"/>
                <a:ea typeface="Times New Roman" panose="02020603050405020304" pitchFamily="18" charset="0"/>
              </a:rPr>
              <a:t>, n° 63, 1975, p. 47).</a:t>
            </a:r>
            <a:endParaRPr lang="fr-FR" sz="2200" dirty="0"/>
          </a:p>
        </p:txBody>
      </p:sp>
    </p:spTree>
    <p:extLst>
      <p:ext uri="{BB962C8B-B14F-4D97-AF65-F5344CB8AC3E}">
        <p14:creationId xmlns:p14="http://schemas.microsoft.com/office/powerpoint/2010/main" val="2879961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342900" y="254000"/>
            <a:ext cx="11303000" cy="6400800"/>
          </a:xfrm>
        </p:spPr>
        <p:txBody>
          <a:bodyPr>
            <a:normAutofit lnSpcReduction="10000"/>
          </a:bodyPr>
          <a:lstStyle/>
          <a:p>
            <a:pPr marL="457200" lvl="1" indent="0" algn="just">
              <a:buNone/>
            </a:pPr>
            <a:r>
              <a:rPr lang="fr-FR" sz="3200" b="1" dirty="0">
                <a:effectLst/>
                <a:latin typeface="Times New Roman" panose="02020603050405020304" pitchFamily="18" charset="0"/>
                <a:ea typeface="Calibri Light" panose="020F0302020204030204" pitchFamily="34" charset="0"/>
                <a:cs typeface="Calibri Light" panose="020F0302020204030204" pitchFamily="34" charset="0"/>
              </a:rPr>
              <a:t>B – Regard pur et publics : contemplation ou distinction </a:t>
            </a:r>
          </a:p>
          <a:p>
            <a:pPr marL="457200" lvl="1" indent="0" algn="just">
              <a:buNone/>
            </a:pPr>
            <a:endParaRPr lang="fr-FR" sz="1800" dirty="0">
              <a:effectLst/>
              <a:latin typeface="Times New Roman" panose="02020603050405020304" pitchFamily="18" charset="0"/>
              <a:ea typeface="Times New Roman" panose="02020603050405020304" pitchFamily="18" charset="0"/>
            </a:endParaRPr>
          </a:p>
          <a:p>
            <a:pPr marL="0" indent="0" algn="just">
              <a:buNone/>
            </a:pPr>
            <a:r>
              <a:rPr lang="fr-FR" sz="2000" dirty="0">
                <a:effectLst/>
                <a:latin typeface="Times New Roman" panose="02020603050405020304" pitchFamily="18" charset="0"/>
                <a:ea typeface="Times New Roman" panose="02020603050405020304" pitchFamily="18" charset="0"/>
              </a:rPr>
              <a:t>Nous étions admis, nous petites gens, à la contemplation des grandes œuvres. Nous étions introduits, nous, </a:t>
            </a:r>
            <a:r>
              <a:rPr lang="fr-FR" sz="2000" dirty="0">
                <a:latin typeface="Times New Roman" panose="02020603050405020304" pitchFamily="18" charset="0"/>
              </a:rPr>
              <a:t>pauvres</a:t>
            </a:r>
            <a:r>
              <a:rPr lang="fr-FR" sz="2000" dirty="0">
                <a:effectLst/>
                <a:latin typeface="Times New Roman" panose="02020603050405020304" pitchFamily="18" charset="0"/>
                <a:ea typeface="Times New Roman" panose="02020603050405020304" pitchFamily="18" charset="0"/>
              </a:rPr>
              <a:t> et fils de pauvres, à la contemplation, presque à la fréquentation de trésors uniques, de richesses incomparables. Nous étions introduits au magistral. Nous étions introduits à la contemplation de ce qui n’est pas ailleurs, de ce que tant d’hommes ignorent, de ce que tant d’hommes que nous connaissions ne verrait pas, de ce dont tant d’hommes seraient à jamais forclos. (Charles Péguy, « Réponse brève à Jaurès », </a:t>
            </a:r>
            <a:r>
              <a:rPr lang="fr-FR" sz="2000" dirty="0" err="1">
                <a:effectLst/>
                <a:latin typeface="Times New Roman" panose="02020603050405020304" pitchFamily="18" charset="0"/>
                <a:ea typeface="Times New Roman" panose="02020603050405020304" pitchFamily="18" charset="0"/>
              </a:rPr>
              <a:t>t</a:t>
            </a:r>
            <a:r>
              <a:rPr lang="fr-FR" sz="2000" dirty="0">
                <a:effectLst/>
                <a:latin typeface="Times New Roman" panose="02020603050405020304" pitchFamily="18" charset="0"/>
                <a:ea typeface="Times New Roman" panose="02020603050405020304" pitchFamily="18" charset="0"/>
              </a:rPr>
              <a:t>. I, </a:t>
            </a:r>
            <a:r>
              <a:rPr lang="en-US" sz="2000" dirty="0">
                <a:effectLst/>
                <a:latin typeface="Times New Roman" panose="02020603050405020304" pitchFamily="18" charset="0"/>
                <a:ea typeface="Times New Roman" panose="02020603050405020304" pitchFamily="18" charset="0"/>
              </a:rPr>
              <a:t>p. 574).</a:t>
            </a:r>
          </a:p>
          <a:p>
            <a:pPr marL="0" indent="0" algn="just">
              <a:buNone/>
            </a:pPr>
            <a:endParaRPr lang="en-US" sz="2000" dirty="0">
              <a:latin typeface="Times New Roman" panose="02020603050405020304" pitchFamily="18" charset="0"/>
              <a:ea typeface="Times New Roman" panose="02020603050405020304" pitchFamily="18" charset="0"/>
            </a:endParaRPr>
          </a:p>
          <a:p>
            <a:pPr marL="0" indent="0" algn="just">
              <a:buNone/>
            </a:pPr>
            <a:r>
              <a:rPr lang="fr-FR" sz="2000" dirty="0">
                <a:effectLst/>
                <a:latin typeface="Times New Roman" panose="02020603050405020304" pitchFamily="18" charset="0"/>
                <a:ea typeface="Times New Roman" panose="02020603050405020304" pitchFamily="18" charset="0"/>
              </a:rPr>
              <a:t>« La sûreté du coup d’œil de l’amateur n’est ni plus intellectuelle ni moins organique que la délectation d’un gourmet. Tout se passe dans le choc d’une impression, confuse à notre esprit, mais distincte à nos sens. […] La seule intervention de la conscience se borne à éclairer et détailler un concert d’images, non à le transformer en idées. » (</a:t>
            </a:r>
            <a:r>
              <a:rPr lang="fr-FR" sz="2000">
                <a:latin typeface="Times New Roman" panose="02020603050405020304" pitchFamily="18" charset="0"/>
                <a:ea typeface="Times New Roman" panose="02020603050405020304" pitchFamily="18" charset="0"/>
              </a:rPr>
              <a:t>Georges Salles, </a:t>
            </a:r>
            <a:r>
              <a:rPr lang="fr-FR" sz="2000" i="1">
                <a:effectLst/>
                <a:latin typeface="Times New Roman" panose="02020603050405020304" pitchFamily="18" charset="0"/>
                <a:ea typeface="Times New Roman" panose="02020603050405020304" pitchFamily="18" charset="0"/>
              </a:rPr>
              <a:t>Le </a:t>
            </a:r>
            <a:r>
              <a:rPr lang="fr-FR" sz="2000" i="1" dirty="0">
                <a:effectLst/>
                <a:latin typeface="Times New Roman" panose="02020603050405020304" pitchFamily="18" charset="0"/>
                <a:ea typeface="Times New Roman" panose="02020603050405020304" pitchFamily="18" charset="0"/>
              </a:rPr>
              <a:t>Regard : la collection, le musée, la fouille, une journée, l'école, </a:t>
            </a:r>
            <a:r>
              <a:rPr lang="fr-FR" sz="2000" dirty="0">
                <a:effectLst/>
                <a:latin typeface="Times New Roman" panose="02020603050405020304" pitchFamily="18" charset="0"/>
                <a:ea typeface="Times New Roman" panose="02020603050405020304" pitchFamily="18" charset="0"/>
              </a:rPr>
              <a:t>Plon, 1939, p. 12).</a:t>
            </a:r>
          </a:p>
          <a:p>
            <a:pPr marL="0" indent="0" algn="just">
              <a:buNone/>
            </a:pPr>
            <a:r>
              <a:rPr lang="fr-FR" sz="2000" dirty="0">
                <a:effectLst/>
                <a:latin typeface="Times New Roman" panose="02020603050405020304" pitchFamily="18" charset="0"/>
                <a:ea typeface="Times New Roman" panose="02020603050405020304" pitchFamily="18" charset="0"/>
              </a:rPr>
              <a:t>« En face d’un tableau que fait le soi-disant </a:t>
            </a:r>
            <a:r>
              <a:rPr lang="fr-FR" sz="2000" b="1" dirty="0">
                <a:effectLst/>
                <a:latin typeface="Times New Roman" panose="02020603050405020304" pitchFamily="18" charset="0"/>
                <a:ea typeface="Times New Roman" panose="02020603050405020304" pitchFamily="18" charset="0"/>
              </a:rPr>
              <a:t>connaisseur</a:t>
            </a:r>
            <a:r>
              <a:rPr lang="fr-FR" sz="2000" dirty="0">
                <a:effectLst/>
                <a:latin typeface="Times New Roman" panose="02020603050405020304" pitchFamily="18" charset="0"/>
                <a:ea typeface="Times New Roman" panose="02020603050405020304" pitchFamily="18" charset="0"/>
              </a:rPr>
              <a:t> ? Il l’explique : sujet, composition, métier, histoire sont passés au crible, et restitués en notion claires et distinctes. Il peut parler longtemps, accumuler les renseignements exacts, signaler le détail inaperçu, plus il parlera, moins il rendra le tableau présent et sa vue efficace. » (p. 13).</a:t>
            </a:r>
          </a:p>
          <a:p>
            <a:pPr marL="0" indent="0" algn="just">
              <a:buNone/>
            </a:pPr>
            <a:r>
              <a:rPr lang="fr-FR" sz="2000" dirty="0">
                <a:effectLst/>
                <a:latin typeface="Times New Roman" panose="02020603050405020304" pitchFamily="18" charset="0"/>
                <a:ea typeface="Times New Roman" panose="02020603050405020304" pitchFamily="18" charset="0"/>
              </a:rPr>
              <a:t>« Nous connaîtrons alors ce qui nous est offert, et nous assisterons à une soudaine </a:t>
            </a:r>
            <a:r>
              <a:rPr lang="fr-FR" sz="2000" u="sng" dirty="0">
                <a:effectLst/>
                <a:latin typeface="Times New Roman" panose="02020603050405020304" pitchFamily="18" charset="0"/>
                <a:ea typeface="Times New Roman" panose="02020603050405020304" pitchFamily="18" charset="0"/>
              </a:rPr>
              <a:t>métamorphose</a:t>
            </a:r>
            <a:r>
              <a:rPr lang="fr-FR" sz="2000" dirty="0">
                <a:effectLst/>
                <a:latin typeface="Times New Roman" panose="02020603050405020304" pitchFamily="18" charset="0"/>
                <a:ea typeface="Times New Roman" panose="02020603050405020304" pitchFamily="18" charset="0"/>
              </a:rPr>
              <a:t>. Nous verrons éclore une harmonie jusque-là prisonnière, et dans cette harmonie les plans se mettront à jouer, les reliefs à saillir, les nuances à pétiller. Le tableau bougera sur sa toile. Les formes prendront cette animation particulière qui est la vie de l’image. » (p. 13).</a:t>
            </a:r>
          </a:p>
          <a:p>
            <a:pPr marL="0" indent="0" algn="just">
              <a:buNone/>
            </a:pPr>
            <a:endParaRPr lang="fr-FR" dirty="0"/>
          </a:p>
        </p:txBody>
      </p:sp>
    </p:spTree>
    <p:extLst>
      <p:ext uri="{BB962C8B-B14F-4D97-AF65-F5344CB8AC3E}">
        <p14:creationId xmlns:p14="http://schemas.microsoft.com/office/powerpoint/2010/main" val="3513302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469900" y="381000"/>
            <a:ext cx="11150600" cy="6108700"/>
          </a:xfrm>
        </p:spPr>
        <p:txBody>
          <a:bodyPr>
            <a:normAutofit fontScale="92500"/>
          </a:bodyPr>
          <a:lstStyle/>
          <a:p>
            <a:pPr marL="0" indent="0" algn="just">
              <a:buNone/>
            </a:pPr>
            <a:r>
              <a:rPr lang="fr-FR" sz="2400" dirty="0">
                <a:effectLst/>
                <a:latin typeface="Times New Roman" panose="02020603050405020304" pitchFamily="18" charset="0"/>
                <a:ea typeface="Times New Roman" panose="02020603050405020304" pitchFamily="18" charset="0"/>
              </a:rPr>
              <a:t>« Lorsque les objets possèdent une valeur plastique, ils détiennent une telle force suggestive qu’il est plus aisé de la rendre perceptible que d’en détourner l’attention […]. L’objet, pour exister, doit se laisser goûter. »</a:t>
            </a:r>
          </a:p>
          <a:p>
            <a:pPr marL="0" indent="0" algn="just">
              <a:buNone/>
            </a:pPr>
            <a:r>
              <a:rPr lang="fr-FR" sz="2400" dirty="0">
                <a:solidFill>
                  <a:srgbClr val="000000"/>
                </a:solidFill>
                <a:effectLst/>
                <a:latin typeface="Times New Roman" panose="02020603050405020304" pitchFamily="18" charset="0"/>
                <a:ea typeface="Times New Roman" panose="02020603050405020304" pitchFamily="18" charset="0"/>
              </a:rPr>
              <a:t>« L’“œil” est un produit de l’histoire reproduit par l’éducation. » (Pierre Bourdieu, </a:t>
            </a:r>
            <a:r>
              <a:rPr lang="fr-FR" sz="2400" i="1" dirty="0">
                <a:solidFill>
                  <a:srgbClr val="000000"/>
                </a:solidFill>
                <a:effectLst/>
                <a:latin typeface="Times New Roman" panose="02020603050405020304" pitchFamily="18" charset="0"/>
                <a:ea typeface="Times New Roman" panose="02020603050405020304" pitchFamily="18" charset="0"/>
              </a:rPr>
              <a:t>La Distinction. Critique sociale du jugement</a:t>
            </a:r>
            <a:r>
              <a:rPr lang="fr-FR" sz="2400" dirty="0">
                <a:solidFill>
                  <a:srgbClr val="000000"/>
                </a:solidFill>
                <a:effectLst/>
                <a:latin typeface="Times New Roman" panose="02020603050405020304" pitchFamily="18" charset="0"/>
                <a:ea typeface="Times New Roman" panose="02020603050405020304" pitchFamily="18" charset="0"/>
              </a:rPr>
              <a:t>, Paris, Éditions de Minuit, « Le sens commun », 1979, p. 8). </a:t>
            </a:r>
          </a:p>
          <a:p>
            <a:pPr marL="0" indent="0" algn="just">
              <a:buNone/>
            </a:pPr>
            <a:endParaRPr lang="fr-FR" sz="2400" dirty="0">
              <a:solidFill>
                <a:srgbClr val="000000"/>
              </a:solidFill>
              <a:latin typeface="Times New Roman" panose="02020603050405020304" pitchFamily="18" charset="0"/>
            </a:endParaRPr>
          </a:p>
          <a:p>
            <a:pPr marL="457200" lvl="1" indent="0" algn="just">
              <a:buNone/>
            </a:pPr>
            <a:r>
              <a:rPr lang="fr-FR" sz="3600" b="1" dirty="0">
                <a:effectLst/>
                <a:latin typeface="Times New Roman" panose="02020603050405020304" pitchFamily="18" charset="0"/>
                <a:ea typeface="Calibri Light" panose="020F0302020204030204" pitchFamily="34" charset="0"/>
                <a:cs typeface="Calibri Light" panose="020F0302020204030204" pitchFamily="34" charset="0"/>
              </a:rPr>
              <a:t>C – Prédations et conquêtes</a:t>
            </a:r>
          </a:p>
          <a:p>
            <a:pPr marL="0" indent="0" algn="just">
              <a:buNone/>
            </a:pPr>
            <a:r>
              <a:rPr lang="fr-FR" sz="2400" dirty="0">
                <a:effectLst/>
                <a:latin typeface="Times New Roman" panose="02020603050405020304" pitchFamily="18" charset="0"/>
                <a:ea typeface="Times New Roman" panose="02020603050405020304" pitchFamily="18" charset="0"/>
              </a:rPr>
              <a:t>Quand nous contemplons les tableaux alignés et les statues plantées, nous oublions volontiers leur histoire. Plus mou de tendresse, Michelet se remémorait sans doute </a:t>
            </a:r>
            <a:r>
              <a:rPr lang="fr-FR" sz="2400" u="sng" dirty="0">
                <a:effectLst/>
                <a:latin typeface="Times New Roman" panose="02020603050405020304" pitchFamily="18" charset="0"/>
                <a:ea typeface="Times New Roman" panose="02020603050405020304" pitchFamily="18" charset="0"/>
              </a:rPr>
              <a:t>l’histoire des acquisitions</a:t>
            </a:r>
            <a:r>
              <a:rPr lang="fr-FR" sz="2400" dirty="0">
                <a:effectLst/>
                <a:latin typeface="Times New Roman" panose="02020603050405020304" pitchFamily="18" charset="0"/>
                <a:ea typeface="Times New Roman" panose="02020603050405020304" pitchFamily="18" charset="0"/>
              </a:rPr>
              <a:t>. Depuis les guerres d’Italie et les conquêtes de François premier jusqu’aux guerres de l’Empire en passant par les conquêtes de Louis XIV, toute cette histoire se résume admirablement en un symbole. Pendant sa glorieuse campagne d’Italie le général </a:t>
            </a:r>
            <a:r>
              <a:rPr lang="fr-FR" sz="2400" dirty="0">
                <a:solidFill>
                  <a:srgbClr val="000000"/>
                </a:solidFill>
                <a:latin typeface="Times New Roman" panose="02020603050405020304" pitchFamily="18" charset="0"/>
              </a:rPr>
              <a:t>Bonaparte</a:t>
            </a:r>
            <a:r>
              <a:rPr lang="fr-FR" sz="2400" dirty="0">
                <a:effectLst/>
                <a:latin typeface="Times New Roman" panose="02020603050405020304" pitchFamily="18" charset="0"/>
                <a:ea typeface="Times New Roman" panose="02020603050405020304" pitchFamily="18" charset="0"/>
              </a:rPr>
              <a:t> nourrissait son armée, nourrissait le Directoire, nourrissait ses collègues. Il nourrissait aussi nos musées. […] C’était par de tels moyens que ce bas-officier s’imaginait que l’on cultive les arts. Peu m’importe que les alliés nous aient revolé d’un coup en 1815 tout ce que nous leur avions volé moins instantanément. Michelet n’avait pas oublié sans doute l’histoire militaire de la première acquisition. » (Péguy, « Brève réponse à Jaurès, p. 576).</a:t>
            </a:r>
            <a:endParaRPr lang="fr-FR" sz="2400" dirty="0">
              <a:solidFill>
                <a:srgbClr val="000000"/>
              </a:solidFill>
              <a:effectLst/>
              <a:latin typeface="Times New Roman" panose="02020603050405020304" pitchFamily="18" charset="0"/>
              <a:ea typeface="Times New Roman" panose="02020603050405020304" pitchFamily="18" charset="0"/>
            </a:endParaRPr>
          </a:p>
          <a:p>
            <a:pPr marL="0" indent="0" algn="just">
              <a:buNone/>
            </a:pPr>
            <a:endParaRPr lang="fr-FR" sz="2400" dirty="0"/>
          </a:p>
        </p:txBody>
      </p:sp>
    </p:spTree>
    <p:extLst>
      <p:ext uri="{BB962C8B-B14F-4D97-AF65-F5344CB8AC3E}">
        <p14:creationId xmlns:p14="http://schemas.microsoft.com/office/powerpoint/2010/main" val="1602700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342900" y="381000"/>
            <a:ext cx="11277600" cy="6261100"/>
          </a:xfrm>
        </p:spPr>
        <p:txBody>
          <a:bodyPr>
            <a:normAutofit fontScale="92500" lnSpcReduction="10000"/>
          </a:bodyPr>
          <a:lstStyle/>
          <a:p>
            <a:pPr marL="0" indent="0" algn="just">
              <a:buNone/>
            </a:pPr>
            <a:r>
              <a:rPr lang="fr-FR" sz="2400" dirty="0">
                <a:effectLst/>
                <a:latin typeface="Times New Roman" panose="02020603050405020304" pitchFamily="18" charset="0"/>
                <a:ea typeface="Times New Roman" panose="02020603050405020304" pitchFamily="18" charset="0"/>
              </a:rPr>
              <a:t>« Nous prévoyons les nations modernes, en cortèges expiatoire, ayant désagrégé leurs musées nationaux, reportant les œuvres de l’art hellénique dans la région maternelle et dans le climat. » (p. 577)</a:t>
            </a:r>
            <a:r>
              <a:rPr lang="fr-FR" sz="2400" dirty="0">
                <a:effectLst/>
              </a:rPr>
              <a:t> </a:t>
            </a:r>
          </a:p>
          <a:p>
            <a:pPr marL="0" indent="0" algn="just">
              <a:buNone/>
            </a:pPr>
            <a:endParaRPr lang="fr-FR" sz="2400" dirty="0"/>
          </a:p>
          <a:p>
            <a:pPr marL="0" indent="0" algn="just">
              <a:buNone/>
            </a:pPr>
            <a:r>
              <a:rPr lang="fr-FR" sz="2400" dirty="0">
                <a:effectLst/>
                <a:latin typeface="Times New Roman" panose="02020603050405020304" pitchFamily="18" charset="0"/>
                <a:ea typeface="Times New Roman" panose="02020603050405020304" pitchFamily="18" charset="0"/>
              </a:rPr>
              <a:t>« Claude frappait presque sans conscience, comme marche un homme perdu dans un désert. Sa pensée en miettes, effondrée comme le temple, ne tressaillait plus que de l’exaltation de compter les coups : un de plus, toujours un de plus… Désagrégation de la forêt, du temple, de tout… Un mur de prison, et comme des coups de limite, ces coups de marteau, constants, constants. » (Malraux, </a:t>
            </a:r>
            <a:r>
              <a:rPr lang="fr-FR" sz="2400" i="1" dirty="0">
                <a:effectLst/>
                <a:latin typeface="Times New Roman" panose="02020603050405020304" pitchFamily="18" charset="0"/>
                <a:ea typeface="Times New Roman" panose="02020603050405020304" pitchFamily="18" charset="0"/>
              </a:rPr>
              <a:t>La Voie royale</a:t>
            </a:r>
            <a:r>
              <a:rPr lang="fr-FR" sz="2400" dirty="0">
                <a:effectLst/>
                <a:latin typeface="Times New Roman" panose="02020603050405020304" pitchFamily="18" charset="0"/>
                <a:ea typeface="Times New Roman" panose="02020603050405020304" pitchFamily="18" charset="0"/>
              </a:rPr>
              <a:t>, </a:t>
            </a:r>
            <a:r>
              <a:rPr lang="fr-FR" sz="2400" i="1" dirty="0" err="1">
                <a:effectLst/>
                <a:latin typeface="Times New Roman" panose="02020603050405020304" pitchFamily="18" charset="0"/>
                <a:ea typeface="Times New Roman" panose="02020603050405020304" pitchFamily="18" charset="0"/>
              </a:rPr>
              <a:t>Œ</a:t>
            </a:r>
            <a:r>
              <a:rPr lang="fr-FR" sz="2400" dirty="0">
                <a:effectLst/>
                <a:latin typeface="Times New Roman" panose="02020603050405020304" pitchFamily="18" charset="0"/>
                <a:ea typeface="Times New Roman" panose="02020603050405020304" pitchFamily="18" charset="0"/>
              </a:rPr>
              <a:t> I, p. 429).</a:t>
            </a:r>
            <a:r>
              <a:rPr lang="fr-FR" sz="2400" dirty="0">
                <a:effectLst/>
              </a:rPr>
              <a:t> </a:t>
            </a:r>
          </a:p>
          <a:p>
            <a:pPr marL="0" indent="0" algn="just">
              <a:buNone/>
            </a:pPr>
            <a:endParaRPr lang="fr-FR" sz="2400" dirty="0"/>
          </a:p>
          <a:p>
            <a:pPr marL="0" indent="0" algn="just">
              <a:buNone/>
            </a:pPr>
            <a:r>
              <a:rPr lang="fr-FR" sz="2400" dirty="0">
                <a:effectLst/>
                <a:latin typeface="Times New Roman" panose="02020603050405020304" pitchFamily="18" charset="0"/>
                <a:ea typeface="Times New Roman" panose="02020603050405020304" pitchFamily="18" charset="0"/>
              </a:rPr>
              <a:t>« Nous tenons moins que nous ne semblons croire Titien pour Renoir, Masaccio pour </a:t>
            </a:r>
            <a:r>
              <a:rPr lang="fr-FR" sz="2400" dirty="0" err="1">
                <a:effectLst/>
                <a:latin typeface="Times New Roman" panose="02020603050405020304" pitchFamily="18" charset="0"/>
                <a:ea typeface="Times New Roman" panose="02020603050405020304" pitchFamily="18" charset="0"/>
              </a:rPr>
              <a:t>Cézanne</a:t>
            </a:r>
            <a:r>
              <a:rPr lang="fr-FR" sz="2400" dirty="0">
                <a:effectLst/>
                <a:latin typeface="Times New Roman" panose="02020603050405020304" pitchFamily="18" charset="0"/>
                <a:ea typeface="Times New Roman" panose="02020603050405020304" pitchFamily="18" charset="0"/>
              </a:rPr>
              <a:t>, le Greco pour un cubiste ; mais de Masaccio comme du Greco, nous exaltons ce que nous choisissons, et nous </a:t>
            </a:r>
            <a:r>
              <a:rPr lang="fr-FR" sz="2400" dirty="0" err="1">
                <a:effectLst/>
                <a:latin typeface="Times New Roman" panose="02020603050405020304" pitchFamily="18" charset="0"/>
                <a:ea typeface="Times New Roman" panose="02020603050405020304" pitchFamily="18" charset="0"/>
              </a:rPr>
              <a:t>négligeons</a:t>
            </a:r>
            <a:r>
              <a:rPr lang="fr-FR" sz="2400" dirty="0">
                <a:effectLst/>
                <a:latin typeface="Times New Roman" panose="02020603050405020304" pitchFamily="18" charset="0"/>
                <a:ea typeface="Times New Roman" panose="02020603050405020304" pitchFamily="18" charset="0"/>
              </a:rPr>
              <a:t> le reste. Que toute résurrection soit </a:t>
            </a:r>
            <a:r>
              <a:rPr lang="fr-FR" sz="2400" dirty="0" err="1">
                <a:effectLst/>
                <a:latin typeface="Times New Roman" panose="02020603050405020304" pitchFamily="18" charset="0"/>
                <a:ea typeface="Times New Roman" panose="02020603050405020304" pitchFamily="18" charset="0"/>
              </a:rPr>
              <a:t>orientée</a:t>
            </a:r>
            <a:r>
              <a:rPr lang="fr-FR" sz="2400" dirty="0">
                <a:effectLst/>
                <a:latin typeface="Times New Roman" panose="02020603050405020304" pitchFamily="18" charset="0"/>
                <a:ea typeface="Times New Roman" panose="02020603050405020304" pitchFamily="18" charset="0"/>
              </a:rPr>
              <a:t>, on le voit dès les premières grandes collections d’antiques, </a:t>
            </a:r>
            <a:r>
              <a:rPr lang="fr-FR" sz="2400" dirty="0" err="1">
                <a:effectLst/>
                <a:latin typeface="Times New Roman" panose="02020603050405020304" pitchFamily="18" charset="0"/>
                <a:ea typeface="Times New Roman" panose="02020603050405020304" pitchFamily="18" charset="0"/>
              </a:rPr>
              <a:t>malgre</a:t>
            </a:r>
            <a:r>
              <a:rPr lang="fr-FR" sz="2400" dirty="0">
                <a:effectLst/>
                <a:latin typeface="Times New Roman" panose="02020603050405020304" pitchFamily="18" charset="0"/>
                <a:ea typeface="Times New Roman" panose="02020603050405020304" pitchFamily="18" charset="0"/>
              </a:rPr>
              <a:t>́ les restaurations. Nos </a:t>
            </a:r>
            <a:r>
              <a:rPr lang="fr-FR" sz="2400" dirty="0" err="1">
                <a:effectLst/>
                <a:latin typeface="Times New Roman" panose="02020603050405020304" pitchFamily="18" charset="0"/>
                <a:ea typeface="Times New Roman" panose="02020603050405020304" pitchFamily="18" charset="0"/>
              </a:rPr>
              <a:t>musées</a:t>
            </a:r>
            <a:r>
              <a:rPr lang="fr-FR" sz="2400" dirty="0">
                <a:effectLst/>
                <a:latin typeface="Times New Roman" panose="02020603050405020304" pitchFamily="18" charset="0"/>
                <a:ea typeface="Times New Roman" panose="02020603050405020304" pitchFamily="18" charset="0"/>
              </a:rPr>
              <a:t> accueillent plus volontiers les torses que les Jambes. La mutilation heureuse qui fait la gloire de la </a:t>
            </a:r>
            <a:r>
              <a:rPr lang="fr-FR" sz="2400" dirty="0" err="1">
                <a:effectLst/>
                <a:latin typeface="Times New Roman" panose="02020603050405020304" pitchFamily="18" charset="0"/>
                <a:ea typeface="Times New Roman" panose="02020603050405020304" pitchFamily="18" charset="0"/>
              </a:rPr>
              <a:t>Vénus</a:t>
            </a:r>
            <a:r>
              <a:rPr lang="fr-FR" sz="2400" dirty="0">
                <a:effectLst/>
                <a:latin typeface="Times New Roman" panose="02020603050405020304" pitchFamily="18" charset="0"/>
                <a:ea typeface="Times New Roman" panose="02020603050405020304" pitchFamily="18" charset="0"/>
              </a:rPr>
              <a:t> de Milo pourrait être l’œuvre d’un antiquaire de talent ; </a:t>
            </a:r>
            <a:r>
              <a:rPr lang="fr-FR" sz="2400" u="sng" dirty="0">
                <a:effectLst/>
                <a:latin typeface="Times New Roman" panose="02020603050405020304" pitchFamily="18" charset="0"/>
                <a:ea typeface="Times New Roman" panose="02020603050405020304" pitchFamily="18" charset="0"/>
              </a:rPr>
              <a:t>les mutilations aussi ont un style</a:t>
            </a:r>
            <a:r>
              <a:rPr lang="fr-FR" sz="2400" dirty="0">
                <a:effectLst/>
                <a:latin typeface="Times New Roman" panose="02020603050405020304" pitchFamily="18" charset="0"/>
                <a:ea typeface="Times New Roman" panose="02020603050405020304" pitchFamily="18" charset="0"/>
              </a:rPr>
              <a:t>. Et le choix des fragments </a:t>
            </a:r>
            <a:r>
              <a:rPr lang="fr-FR" sz="2400" dirty="0" err="1">
                <a:effectLst/>
                <a:latin typeface="Times New Roman" panose="02020603050405020304" pitchFamily="18" charset="0"/>
                <a:ea typeface="Times New Roman" panose="02020603050405020304" pitchFamily="18" charset="0"/>
              </a:rPr>
              <a:t>conservés</a:t>
            </a:r>
            <a:r>
              <a:rPr lang="fr-FR" sz="2400" dirty="0">
                <a:effectLst/>
                <a:latin typeface="Times New Roman" panose="02020603050405020304" pitchFamily="18" charset="0"/>
                <a:ea typeface="Times New Roman" panose="02020603050405020304" pitchFamily="18" charset="0"/>
              </a:rPr>
              <a:t> est loin de se faire au hasard : nous </a:t>
            </a:r>
            <a:r>
              <a:rPr lang="fr-FR" sz="2400" dirty="0" err="1">
                <a:effectLst/>
                <a:latin typeface="Times New Roman" panose="02020603050405020304" pitchFamily="18" charset="0"/>
                <a:ea typeface="Times New Roman" panose="02020603050405020304" pitchFamily="18" charset="0"/>
              </a:rPr>
              <a:t>préférons</a:t>
            </a:r>
            <a:r>
              <a:rPr lang="fr-FR" sz="2400" dirty="0">
                <a:effectLst/>
                <a:latin typeface="Times New Roman" panose="02020603050405020304" pitchFamily="18" charset="0"/>
                <a:ea typeface="Times New Roman" panose="02020603050405020304" pitchFamily="18" charset="0"/>
              </a:rPr>
              <a:t> les statues de Lagash sans tête et les bouddhas khmers sans corps, les fauves assyriens </a:t>
            </a:r>
            <a:r>
              <a:rPr lang="fr-FR" sz="2400" dirty="0" err="1">
                <a:effectLst/>
                <a:latin typeface="Times New Roman" panose="02020603050405020304" pitchFamily="18" charset="0"/>
                <a:ea typeface="Times New Roman" panose="02020603050405020304" pitchFamily="18" charset="0"/>
              </a:rPr>
              <a:t>isolés</a:t>
            </a:r>
            <a:r>
              <a:rPr lang="fr-FR" sz="2400" dirty="0">
                <a:effectLst/>
                <a:latin typeface="Times New Roman" panose="02020603050405020304" pitchFamily="18" charset="0"/>
                <a:ea typeface="Times New Roman" panose="02020603050405020304" pitchFamily="18" charset="0"/>
              </a:rPr>
              <a:t>. Le hasard brise et le temps transforme, mais c’est nous qui choisissons. » (Malraux, </a:t>
            </a:r>
            <a:r>
              <a:rPr lang="fr-FR" sz="2400" i="1" dirty="0">
                <a:effectLst/>
                <a:latin typeface="Times New Roman" panose="02020603050405020304" pitchFamily="18" charset="0"/>
                <a:ea typeface="Times New Roman" panose="02020603050405020304" pitchFamily="18" charset="0"/>
              </a:rPr>
              <a:t>Voix du silence,</a:t>
            </a:r>
            <a:r>
              <a:rPr lang="fr-FR" sz="2400" dirty="0">
                <a:effectLst/>
                <a:latin typeface="Times New Roman" panose="02020603050405020304" pitchFamily="18" charset="0"/>
                <a:ea typeface="Times New Roman" panose="02020603050405020304" pitchFamily="18" charset="0"/>
              </a:rPr>
              <a:t> éd. originale, p. 65).</a:t>
            </a:r>
          </a:p>
        </p:txBody>
      </p:sp>
    </p:spTree>
    <p:extLst>
      <p:ext uri="{BB962C8B-B14F-4D97-AF65-F5344CB8AC3E}">
        <p14:creationId xmlns:p14="http://schemas.microsoft.com/office/powerpoint/2010/main" val="1822947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2D483A6-83A2-DBEE-E4A6-65E6F15F3C47}"/>
              </a:ext>
            </a:extLst>
          </p:cNvPr>
          <p:cNvSpPr>
            <a:spLocks noGrp="1"/>
          </p:cNvSpPr>
          <p:nvPr>
            <p:ph idx="1"/>
          </p:nvPr>
        </p:nvSpPr>
        <p:spPr>
          <a:xfrm>
            <a:off x="469900" y="381000"/>
            <a:ext cx="11150600" cy="6108700"/>
          </a:xfrm>
        </p:spPr>
        <p:txBody>
          <a:bodyPr>
            <a:normAutofit/>
          </a:bodyPr>
          <a:lstStyle/>
          <a:p>
            <a:pPr marL="0" indent="0" algn="just">
              <a:buNone/>
            </a:pPr>
            <a:endParaRPr lang="fr-FR" sz="2400" dirty="0">
              <a:effectLst/>
              <a:latin typeface="Times New Roman" panose="02020603050405020304" pitchFamily="18" charset="0"/>
              <a:ea typeface="Times New Roman" panose="02020603050405020304" pitchFamily="18" charset="0"/>
            </a:endParaRPr>
          </a:p>
          <a:p>
            <a:pPr marL="0" indent="0" algn="just">
              <a:buNone/>
            </a:pPr>
            <a:r>
              <a:rPr lang="fr-FR" sz="2400" dirty="0">
                <a:effectLst/>
                <a:latin typeface="Times New Roman" panose="02020603050405020304" pitchFamily="18" charset="0"/>
                <a:ea typeface="Times New Roman" panose="02020603050405020304" pitchFamily="18" charset="0"/>
              </a:rPr>
              <a:t>« […] l’unification esthétique des albums [du] </a:t>
            </a:r>
            <a:r>
              <a:rPr lang="fr-FR" sz="2400" i="1" dirty="0">
                <a:effectLst/>
                <a:latin typeface="Times New Roman" panose="02020603050405020304" pitchFamily="18" charset="0"/>
                <a:ea typeface="Times New Roman" panose="02020603050405020304" pitchFamily="18" charset="0"/>
              </a:rPr>
              <a:t>Musée imaginaire</a:t>
            </a:r>
            <a:r>
              <a:rPr lang="fr-FR" sz="2400" dirty="0">
                <a:effectLst/>
                <a:latin typeface="Times New Roman" panose="02020603050405020304" pitchFamily="18" charset="0"/>
                <a:ea typeface="Times New Roman" panose="02020603050405020304" pitchFamily="18" charset="0"/>
              </a:rPr>
              <a:t> délivre une conception de l’art et de la culture dans laquelle l’horreur ou la barbarie – qui avaient été au premier plan [des] préoccupations [de Malraux] et de ses romans des années 1930 – n’ont plus aucune place visible, comme si l’art était le “paradis gagné” d’une rédemption de toutes les tragédies historiques. Telle est la grande divergence qui s’opère avec des pensées comme celle de Carl Einstein ou de Walter Benjamin, par-delà toute référence commune à l’antifascisme ou à “l’œuvre d’art à l’époque de sa reproduction mécanisée”, par exemple. </a:t>
            </a:r>
            <a:r>
              <a:rPr lang="fr-FR" sz="2400" i="1" dirty="0">
                <a:effectLst/>
                <a:latin typeface="Times New Roman" panose="02020603050405020304" pitchFamily="18" charset="0"/>
                <a:ea typeface="Times New Roman" panose="02020603050405020304" pitchFamily="18" charset="0"/>
              </a:rPr>
              <a:t>Poétiquement</a:t>
            </a:r>
            <a:r>
              <a:rPr lang="fr-FR" sz="2400" dirty="0">
                <a:effectLst/>
                <a:latin typeface="Times New Roman" panose="02020603050405020304" pitchFamily="18" charset="0"/>
                <a:ea typeface="Times New Roman" panose="02020603050405020304" pitchFamily="18" charset="0"/>
              </a:rPr>
              <a:t>, Malraux n’a pas voulu admettre que “le Beau [ne fût] rien d’autre que ce début de l’horrible” dont parle Rainer Maria Rilke dans sa première </a:t>
            </a:r>
            <a:r>
              <a:rPr lang="fr-FR" sz="2400" i="1" dirty="0">
                <a:effectLst/>
                <a:latin typeface="Times New Roman" panose="02020603050405020304" pitchFamily="18" charset="0"/>
                <a:ea typeface="Times New Roman" panose="02020603050405020304" pitchFamily="18" charset="0"/>
              </a:rPr>
              <a:t>Élégie de </a:t>
            </a:r>
            <a:r>
              <a:rPr lang="fr-FR" sz="2400" i="1" dirty="0" err="1">
                <a:effectLst/>
                <a:latin typeface="Times New Roman" panose="02020603050405020304" pitchFamily="18" charset="0"/>
                <a:ea typeface="Times New Roman" panose="02020603050405020304" pitchFamily="18" charset="0"/>
              </a:rPr>
              <a:t>Duino</a:t>
            </a:r>
            <a:r>
              <a:rPr lang="fr-FR" sz="2400" dirty="0">
                <a:effectLst/>
                <a:latin typeface="Times New Roman" panose="02020603050405020304" pitchFamily="18" charset="0"/>
                <a:ea typeface="Times New Roman" panose="02020603050405020304" pitchFamily="18" charset="0"/>
              </a:rPr>
              <a:t>. </a:t>
            </a:r>
            <a:r>
              <a:rPr lang="fr-FR" sz="2400" i="1" dirty="0">
                <a:effectLst/>
                <a:latin typeface="Times New Roman" panose="02020603050405020304" pitchFamily="18" charset="0"/>
                <a:ea typeface="Times New Roman" panose="02020603050405020304" pitchFamily="18" charset="0"/>
              </a:rPr>
              <a:t>Politiquement</a:t>
            </a:r>
            <a:r>
              <a:rPr lang="fr-FR" sz="2400" dirty="0">
                <a:effectLst/>
                <a:latin typeface="Times New Roman" panose="02020603050405020304" pitchFamily="18" charset="0"/>
                <a:ea typeface="Times New Roman" panose="02020603050405020304" pitchFamily="18" charset="0"/>
              </a:rPr>
              <a:t>, l’auteur du </a:t>
            </a:r>
            <a:r>
              <a:rPr lang="fr-FR" sz="2400" i="1" dirty="0">
                <a:effectLst/>
                <a:latin typeface="Times New Roman" panose="02020603050405020304" pitchFamily="18" charset="0"/>
                <a:ea typeface="Times New Roman" panose="02020603050405020304" pitchFamily="18" charset="0"/>
              </a:rPr>
              <a:t>Musée imaginaire</a:t>
            </a:r>
            <a:r>
              <a:rPr lang="fr-FR" sz="2400" dirty="0">
                <a:effectLst/>
                <a:latin typeface="Times New Roman" panose="02020603050405020304" pitchFamily="18" charset="0"/>
                <a:ea typeface="Times New Roman" panose="02020603050405020304" pitchFamily="18" charset="0"/>
              </a:rPr>
              <a:t> a refusé de voir qu’“il n’est pas de témoignage de la culture qui ne soit en même temps un témoignage de barbarie.” » (</a:t>
            </a:r>
            <a:r>
              <a:rPr lang="fr-FR" sz="2400" i="1" dirty="0">
                <a:effectLst/>
                <a:latin typeface="Times New Roman" panose="02020603050405020304" pitchFamily="18" charset="0"/>
                <a:ea typeface="Times New Roman" panose="02020603050405020304" pitchFamily="18" charset="0"/>
              </a:rPr>
              <a:t>L’Album de l’art à l’époque du « Musée imaginaire »"</a:t>
            </a:r>
            <a:r>
              <a:rPr lang="fr-FR" sz="2400" dirty="0">
                <a:effectLst/>
                <a:latin typeface="Times New Roman" panose="02020603050405020304" pitchFamily="18" charset="0"/>
                <a:ea typeface="Times New Roman" panose="02020603050405020304" pitchFamily="18" charset="0"/>
              </a:rPr>
              <a:t>, p. 170. Référence : Benjamin, « Sur le concept d’histoire » (1940), trad. Maurice de </a:t>
            </a:r>
            <a:r>
              <a:rPr lang="fr-FR" sz="2400" dirty="0" err="1">
                <a:effectLst/>
                <a:latin typeface="Times New Roman" panose="02020603050405020304" pitchFamily="18" charset="0"/>
                <a:ea typeface="Times New Roman" panose="02020603050405020304" pitchFamily="18" charset="0"/>
              </a:rPr>
              <a:t>Gandillac</a:t>
            </a:r>
            <a:r>
              <a:rPr lang="fr-FR" sz="2400" dirty="0">
                <a:effectLst/>
                <a:latin typeface="Times New Roman" panose="02020603050405020304" pitchFamily="18" charset="0"/>
                <a:ea typeface="Times New Roman" panose="02020603050405020304" pitchFamily="18" charset="0"/>
              </a:rPr>
              <a:t> revue par P. </a:t>
            </a:r>
            <a:r>
              <a:rPr lang="fr-FR" sz="2400" dirty="0" err="1">
                <a:effectLst/>
                <a:latin typeface="Times New Roman" panose="02020603050405020304" pitchFamily="18" charset="0"/>
                <a:ea typeface="Times New Roman" panose="02020603050405020304" pitchFamily="18" charset="0"/>
              </a:rPr>
              <a:t>Rusch</a:t>
            </a:r>
            <a:r>
              <a:rPr lang="fr-FR" sz="2400" dirty="0">
                <a:effectLst/>
                <a:latin typeface="Times New Roman" panose="02020603050405020304" pitchFamily="18" charset="0"/>
                <a:ea typeface="Times New Roman" panose="02020603050405020304" pitchFamily="18" charset="0"/>
              </a:rPr>
              <a:t>, </a:t>
            </a:r>
            <a:r>
              <a:rPr lang="fr-FR" sz="2400" i="1" dirty="0">
                <a:effectLst/>
                <a:latin typeface="Times New Roman" panose="02020603050405020304" pitchFamily="18" charset="0"/>
                <a:ea typeface="Times New Roman" panose="02020603050405020304" pitchFamily="18" charset="0"/>
              </a:rPr>
              <a:t>Œuvres</a:t>
            </a:r>
            <a:r>
              <a:rPr lang="fr-FR" sz="2400" dirty="0">
                <a:effectLst/>
                <a:latin typeface="Times New Roman" panose="02020603050405020304" pitchFamily="18" charset="0"/>
                <a:ea typeface="Times New Roman" panose="02020603050405020304" pitchFamily="18" charset="0"/>
              </a:rPr>
              <a:t>, III, Paris, Gallimard, 2000, p. 433. </a:t>
            </a:r>
            <a:endParaRPr lang="fr-FR" sz="2400" dirty="0"/>
          </a:p>
        </p:txBody>
      </p:sp>
    </p:spTree>
    <p:extLst>
      <p:ext uri="{BB962C8B-B14F-4D97-AF65-F5344CB8AC3E}">
        <p14:creationId xmlns:p14="http://schemas.microsoft.com/office/powerpoint/2010/main" val="414909848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3839</TotalTime>
  <Words>3750</Words>
  <Application>Microsoft Macintosh PowerPoint</Application>
  <PresentationFormat>Grand écran</PresentationFormat>
  <Paragraphs>78</Paragraphs>
  <Slides>25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25</vt:i4>
      </vt:variant>
    </vt:vector>
  </HeadingPairs>
  <TitlesOfParts>
    <vt:vector size="30" baseType="lpstr">
      <vt:lpstr>Arial</vt:lpstr>
      <vt:lpstr>Calibri</vt:lpstr>
      <vt:lpstr>Calibri Light</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JL 75</dc:creator>
  <cp:lastModifiedBy>JL 75</cp:lastModifiedBy>
  <cp:revision>15</cp:revision>
  <dcterms:created xsi:type="dcterms:W3CDTF">2024-08-21T13:50:50Z</dcterms:created>
  <dcterms:modified xsi:type="dcterms:W3CDTF">2024-11-18T13:22:15Z</dcterms:modified>
</cp:coreProperties>
</file>