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sldIdLst>
    <p:sldId id="256" r:id="rId2"/>
    <p:sldId id="284" r:id="rId3"/>
    <p:sldId id="283" r:id="rId4"/>
    <p:sldId id="280" r:id="rId5"/>
    <p:sldId id="275" r:id="rId6"/>
    <p:sldId id="277" r:id="rId7"/>
    <p:sldId id="276" r:id="rId8"/>
    <p:sldId id="281" r:id="rId9"/>
    <p:sldId id="279" r:id="rId10"/>
    <p:sldId id="282" r:id="rId11"/>
    <p:sldId id="278" r:id="rId12"/>
    <p:sldId id="257" r:id="rId13"/>
    <p:sldId id="285" r:id="rId14"/>
    <p:sldId id="286" r:id="rId15"/>
    <p:sldId id="287" r:id="rId16"/>
    <p:sldId id="288" r:id="rId17"/>
    <p:sldId id="289" r:id="rId18"/>
    <p:sldId id="290" r:id="rId19"/>
    <p:sldId id="297" r:id="rId20"/>
    <p:sldId id="291" r:id="rId21"/>
    <p:sldId id="258" r:id="rId22"/>
    <p:sldId id="298" r:id="rId23"/>
    <p:sldId id="259" r:id="rId24"/>
    <p:sldId id="293" r:id="rId25"/>
    <p:sldId id="265" r:id="rId26"/>
    <p:sldId id="292" r:id="rId27"/>
    <p:sldId id="295" r:id="rId28"/>
    <p:sldId id="296" r:id="rId29"/>
    <p:sldId id="260" r:id="rId30"/>
    <p:sldId id="299" r:id="rId31"/>
    <p:sldId id="303" r:id="rId32"/>
    <p:sldId id="305" r:id="rId33"/>
    <p:sldId id="300" r:id="rId34"/>
    <p:sldId id="301" r:id="rId35"/>
    <p:sldId id="262" r:id="rId36"/>
    <p:sldId id="263" r:id="rId37"/>
    <p:sldId id="306" r:id="rId38"/>
    <p:sldId id="308" r:id="rId39"/>
    <p:sldId id="307" r:id="rId40"/>
    <p:sldId id="309" r:id="rId41"/>
    <p:sldId id="264" r:id="rId42"/>
    <p:sldId id="312" r:id="rId43"/>
    <p:sldId id="310" r:id="rId44"/>
    <p:sldId id="311" r:id="rId45"/>
    <p:sldId id="313" r:id="rId46"/>
    <p:sldId id="314" r:id="rId47"/>
    <p:sldId id="269" r:id="rId48"/>
    <p:sldId id="268" r:id="rId49"/>
    <p:sldId id="270" r:id="rId50"/>
    <p:sldId id="274" r:id="rId51"/>
    <p:sldId id="271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2"/>
  </p:normalViewPr>
  <p:slideViewPr>
    <p:cSldViewPr snapToGrid="0" snapToObjects="1"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6601E-4528-7148-9836-DAEA63430A18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E58C-0F12-AC41-89C7-442205535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2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6E58C-0F12-AC41-89C7-442205535E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95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54B354-F582-224A-8D00-D81D173CA06F}" type="datetimeFigureOut">
              <a:rPr lang="en-US" smtClean="0"/>
              <a:t>10/22/24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D30289-C247-B341-BDCA-9A318F180DF0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898" y="1052377"/>
            <a:ext cx="6520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L1SOEC01 - Tradition sociologique 1</a:t>
            </a:r>
            <a:br>
              <a:rPr lang="fr-FR" sz="3600" b="1" dirty="0"/>
            </a:br>
            <a:endParaRPr lang="fr-FR" sz="3600" b="1" dirty="0"/>
          </a:p>
          <a:p>
            <a:pPr algn="ctr"/>
            <a:r>
              <a:rPr lang="fr-FR" sz="3600" b="1" dirty="0"/>
              <a:t>Aux origines de la sociologie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F60CF5-AE33-58A3-8BF1-9EB60926985A}"/>
              </a:ext>
            </a:extLst>
          </p:cNvPr>
          <p:cNvSpPr txBox="1"/>
          <p:nvPr/>
        </p:nvSpPr>
        <p:spPr>
          <a:xfrm>
            <a:off x="1878904" y="5661764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Enseignant : Sébastien Mosbah-Natanson, maître de conférences</a:t>
            </a:r>
          </a:p>
          <a:p>
            <a:endParaRPr lang="fr-FR" dirty="0"/>
          </a:p>
          <a:p>
            <a:r>
              <a:rPr lang="fr-FR" dirty="0" err="1"/>
              <a:t>sebastien.mosbah_natanson@sorbonne-universite.fr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2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827F2-ED52-1FEA-A70A-163A9099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conseils…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E21E9-A9D1-C06A-3AB4-66E93A2F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3556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Présence en CM et en TD</a:t>
            </a:r>
          </a:p>
          <a:p>
            <a:r>
              <a:rPr lang="fr-FR" dirty="0"/>
              <a:t>Lecture assidue des textes obligatoires du TD</a:t>
            </a:r>
          </a:p>
          <a:p>
            <a:r>
              <a:rPr lang="fr-FR" dirty="0"/>
              <a:t>Lecture de textes supplémentaires (au moins un livre)… voir mes conseils bibliographiques</a:t>
            </a:r>
          </a:p>
          <a:p>
            <a:endParaRPr lang="fr-FR" dirty="0"/>
          </a:p>
          <a:p>
            <a:r>
              <a:rPr lang="fr-FR" dirty="0"/>
              <a:t>Utilisation de ressources numériques (podcasts, sites </a:t>
            </a:r>
            <a:r>
              <a:rPr lang="fr-FR" dirty="0" err="1"/>
              <a:t>internets</a:t>
            </a:r>
            <a:r>
              <a:rPr lang="fr-FR" dirty="0"/>
              <a:t>, etc.) sur les auteurs classiques (Marx, Tocqueville)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Classiques des sciences sociales : http://</a:t>
            </a:r>
            <a:r>
              <a:rPr lang="fr-FR" dirty="0" err="1"/>
              <a:t>classiques.uqac.ca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3270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5B0FB-06BD-5CE6-DCEB-48342E0D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Cours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86C7E-5101-048F-A4D7-D00DB043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fr-FR" sz="7200" b="1" dirty="0"/>
              <a:t>Les trois révolutions et la naissance de la sociologie</a:t>
            </a:r>
          </a:p>
        </p:txBody>
      </p:sp>
    </p:spTree>
    <p:extLst>
      <p:ext uri="{BB962C8B-B14F-4D97-AF65-F5344CB8AC3E}">
        <p14:creationId xmlns:p14="http://schemas.microsoft.com/office/powerpoint/2010/main" val="322693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De quand date la naissance de la sociologie ?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Des discours sur le social, sur la société existent depuis les premières sociétés…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Chaque société produit une propre représentation d’elle-même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73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01F3A-D53C-ED4B-D0A0-15C4DEB6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7C22-F142-CD25-2B3B-AB76BECD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1CCC-3A3F-2B43-5875-33F4064C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664403" cy="48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Traces de sociologie dans les mythologies dans les représentations religieuses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G. Bouthoul parle de « sociologie implicite »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Ex. de la vision hindoue de la société : la société comme un corps et le système des castes 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Des idéologies justificatrices de l’ordre social où la religion joue un rôle central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dessin humoristique, affiche, jouet&#10;&#10;Description générée automatiquement">
            <a:extLst>
              <a:ext uri="{FF2B5EF4-FFF2-40B4-BE49-F238E27FC236}">
                <a16:creationId xmlns:a16="http://schemas.microsoft.com/office/drawing/2014/main" id="{7292D4C7-5EC9-609C-263A-22A55DA6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62" y="715962"/>
            <a:ext cx="2914238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8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3FEBA-0FF4-3C36-83A8-5E0A0BBC4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5B3C-ACAF-86BC-03CF-40E4A05B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EA90-2702-9163-7EE5-36264999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5265981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Premières tentatives de « sociologie rationnelle » dans la pensée grecque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Platon et la République : la cité idéale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Aristote :  « l’homme est un animal social »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Tensions entre vision normative de l’ordre social et observations empiriques du social et du politique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statue, Artefact, Sculpture sur pierre, Sculpture&#10;&#10;Description générée automatiquement">
            <a:extLst>
              <a:ext uri="{FF2B5EF4-FFF2-40B4-BE49-F238E27FC236}">
                <a16:creationId xmlns:a16="http://schemas.microsoft.com/office/drawing/2014/main" id="{D182EACF-F911-B005-C41F-2AE11AA7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024" y="1676400"/>
            <a:ext cx="1155700" cy="1752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273ECC-D7EF-C1E6-1B8F-07CC96A2D435}"/>
              </a:ext>
            </a:extLst>
          </p:cNvPr>
          <p:cNvSpPr txBox="1"/>
          <p:nvPr/>
        </p:nvSpPr>
        <p:spPr>
          <a:xfrm>
            <a:off x="7495674" y="359744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Platon</a:t>
            </a:r>
          </a:p>
        </p:txBody>
      </p:sp>
      <p:pic>
        <p:nvPicPr>
          <p:cNvPr id="8" name="Image 7" descr="Une image contenant texte, livre, affiche, conception&#10;&#10;Description générée automatiquement">
            <a:extLst>
              <a:ext uri="{FF2B5EF4-FFF2-40B4-BE49-F238E27FC236}">
                <a16:creationId xmlns:a16="http://schemas.microsoft.com/office/drawing/2014/main" id="{1029AD96-DB5B-3014-52E3-61680945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24" y="4171311"/>
            <a:ext cx="1104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5F1B7-D35D-B227-C004-234CC040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B3B1-E031-E0E2-F203-33728D19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D090-DFF6-0EF7-DA7E-CD4DD012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1447800"/>
            <a:ext cx="5578803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Traces de sociologie dans la pensée occidentale (vision chrétienne de l’ordre social)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En dehors de l’espace occidental, une figure se détache : l’historien arabe Ibn </a:t>
            </a:r>
            <a:r>
              <a:rPr lang="fr-FR" dirty="0" err="1"/>
              <a:t>Khaldun</a:t>
            </a:r>
            <a:r>
              <a:rPr lang="fr-FR" dirty="0"/>
              <a:t> (1332-1406)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Se donne comme objectif de fonder rationnellement une science de la « civilisation » dans sa </a:t>
            </a:r>
            <a:r>
              <a:rPr lang="fr-FR" i="1" dirty="0" err="1"/>
              <a:t>Muqaddima</a:t>
            </a:r>
            <a:endParaRPr lang="fr-FR" i="1" dirty="0"/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ciel, statue, plein air, monument&#10;&#10;Description générée automatiquement">
            <a:extLst>
              <a:ext uri="{FF2B5EF4-FFF2-40B4-BE49-F238E27FC236}">
                <a16:creationId xmlns:a16="http://schemas.microsoft.com/office/drawing/2014/main" id="{411B6474-6F10-5F75-D0D1-F48A9022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976" y="3719429"/>
            <a:ext cx="1384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1FA55-C707-4F75-22C7-A5816735E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F839-5CCB-EDDC-6D07-4A511A5B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D494-35EC-8AF8-0F7F-BAA5E330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941462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Retour en Europe : la Renaissance voit la naissance de la philosophie politique et et des récits de voyages liés à la colonisation européenne</a:t>
            </a:r>
          </a:p>
          <a:p>
            <a:pPr marL="82296" indent="0">
              <a:buNone/>
            </a:pPr>
            <a:r>
              <a:rPr lang="fr-FR" dirty="0"/>
              <a:t>Exemples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Les relations des jésuites de la Nouvelle France (17</a:t>
            </a:r>
            <a:r>
              <a:rPr lang="fr-FR" baseline="30000" dirty="0"/>
              <a:t>e</a:t>
            </a:r>
            <a:r>
              <a:rPr lang="fr-FR" dirty="0"/>
              <a:t> siècle)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Rousseau et le </a:t>
            </a:r>
            <a:r>
              <a:rPr lang="fr-FR" i="1" dirty="0"/>
              <a:t>Contrat social </a:t>
            </a:r>
            <a:r>
              <a:rPr lang="fr-FR" dirty="0"/>
              <a:t>(1762)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journal, livre, Police&#10;&#10;Description générée automatiquement">
            <a:extLst>
              <a:ext uri="{FF2B5EF4-FFF2-40B4-BE49-F238E27FC236}">
                <a16:creationId xmlns:a16="http://schemas.microsoft.com/office/drawing/2014/main" id="{EFBAC53D-5C35-D423-EE12-EDB42A10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853" y="2061412"/>
            <a:ext cx="1750835" cy="2286000"/>
          </a:xfrm>
          <a:prstGeom prst="rect">
            <a:avLst/>
          </a:prstGeom>
        </p:spPr>
      </p:pic>
      <p:pic>
        <p:nvPicPr>
          <p:cNvPr id="7" name="Image 6" descr="Une image contenant texte, Visage humain, livre, portrait&#10;&#10;Description générée automatiquement">
            <a:extLst>
              <a:ext uri="{FF2B5EF4-FFF2-40B4-BE49-F238E27FC236}">
                <a16:creationId xmlns:a16="http://schemas.microsoft.com/office/drawing/2014/main" id="{34F914C5-0D03-993D-179D-603AC2FC6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70" y="4675271"/>
            <a:ext cx="1130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44F4-41B0-F8A1-57E0-CEFD4EE2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4B8C-548F-AD21-A5DB-BDF5EA24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89972"/>
            <a:ext cx="7498080" cy="1032976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7DED-7DD4-27BF-32FD-8BD52FEC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926951"/>
            <a:ext cx="7498080" cy="3166394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r>
              <a:rPr lang="fr-FR" dirty="0"/>
              <a:t>Au 18è siècle, du point de vue des sciences sociales et humaines :</a:t>
            </a:r>
          </a:p>
          <a:p>
            <a:pPr marL="82296" indent="0">
              <a:buNone/>
            </a:pPr>
            <a:endParaRPr lang="fr-FR" sz="2800" dirty="0"/>
          </a:p>
          <a:p>
            <a:pPr>
              <a:buFontTx/>
              <a:buChar char="-"/>
            </a:pPr>
            <a:r>
              <a:rPr lang="fr-FR" dirty="0"/>
              <a:t>Théorie politique en développement</a:t>
            </a:r>
          </a:p>
          <a:p>
            <a:pPr>
              <a:buFontTx/>
              <a:buChar char="-"/>
            </a:pPr>
            <a:r>
              <a:rPr lang="fr-FR" dirty="0"/>
              <a:t>Naissance de l’économie politique</a:t>
            </a:r>
          </a:p>
          <a:p>
            <a:pPr>
              <a:buFontTx/>
              <a:buChar char="-"/>
            </a:pPr>
            <a:r>
              <a:rPr lang="fr-FR" dirty="0"/>
              <a:t>Débuts de l’ethnologie</a:t>
            </a:r>
          </a:p>
          <a:p>
            <a:pPr>
              <a:buFontTx/>
              <a:buChar char="-"/>
            </a:pPr>
            <a:r>
              <a:rPr lang="fr-FR" dirty="0"/>
              <a:t>Balbutiements de la « biologie » moderne</a:t>
            </a:r>
          </a:p>
          <a:p>
            <a:pPr>
              <a:buFontTx/>
              <a:buChar char="-"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portrait, Visage humain, croquis, homme&#10;&#10;Description générée automatiquement">
            <a:extLst>
              <a:ext uri="{FF2B5EF4-FFF2-40B4-BE49-F238E27FC236}">
                <a16:creationId xmlns:a16="http://schemas.microsoft.com/office/drawing/2014/main" id="{DD9017D8-87F4-75F0-DEA9-359C91A2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53415"/>
            <a:ext cx="1981200" cy="1981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3FB794-66F7-F162-10D8-EBD91E59051B}"/>
              </a:ext>
            </a:extLst>
          </p:cNvPr>
          <p:cNvSpPr txBox="1"/>
          <p:nvPr/>
        </p:nvSpPr>
        <p:spPr>
          <a:xfrm>
            <a:off x="1913021" y="639869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Adam Smith</a:t>
            </a:r>
          </a:p>
        </p:txBody>
      </p:sp>
      <p:pic>
        <p:nvPicPr>
          <p:cNvPr id="8" name="Image 7" descr="Une image contenant Visage humain, portrait, habits, peinture&#10;&#10;Description générée automatiquement">
            <a:extLst>
              <a:ext uri="{FF2B5EF4-FFF2-40B4-BE49-F238E27FC236}">
                <a16:creationId xmlns:a16="http://schemas.microsoft.com/office/drawing/2014/main" id="{3DB6F6DA-481A-BAC3-7F61-9888D04A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173" y="4093344"/>
            <a:ext cx="1348205" cy="122461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FC8807-8ED6-B4F0-9391-A66EFB5A0382}"/>
              </a:ext>
            </a:extLst>
          </p:cNvPr>
          <p:cNvSpPr txBox="1"/>
          <p:nvPr/>
        </p:nvSpPr>
        <p:spPr>
          <a:xfrm>
            <a:off x="5606716" y="5558589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Carl von Linné</a:t>
            </a:r>
          </a:p>
        </p:txBody>
      </p:sp>
    </p:spTree>
    <p:extLst>
      <p:ext uri="{BB962C8B-B14F-4D97-AF65-F5344CB8AC3E}">
        <p14:creationId xmlns:p14="http://schemas.microsoft.com/office/powerpoint/2010/main" val="199253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49E6C-2C07-01B2-9F0A-E1E0BEE4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AD2D-ABBD-D462-24AA-3E748460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F9CF-1B18-C3D4-92DB-188942F8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856908" cy="48006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600" dirty="0"/>
              <a:t>Pourquoi le projet de la sociologie émerge-t-il alors au </a:t>
            </a:r>
            <a:r>
              <a:rPr lang="fr-FR" sz="3600" dirty="0" err="1"/>
              <a:t>XIXè</a:t>
            </a:r>
            <a:r>
              <a:rPr lang="fr-FR" sz="3600" dirty="0"/>
              <a:t> siècle ? </a:t>
            </a:r>
          </a:p>
          <a:p>
            <a:pPr>
              <a:buFont typeface="Wingdings" pitchFamily="2" charset="2"/>
              <a:buChar char="Ø"/>
            </a:pPr>
            <a:endParaRPr lang="fr-FR" sz="3600" dirty="0"/>
          </a:p>
          <a:p>
            <a:pPr>
              <a:buFont typeface="Wingdings" pitchFamily="2" charset="2"/>
              <a:buChar char="Ø"/>
            </a:pPr>
            <a:r>
              <a:rPr lang="fr-FR" sz="3600" dirty="0"/>
              <a:t>Les conditions d’émergence/de possibilité de la sociologie au XIXe siècle </a:t>
            </a:r>
          </a:p>
          <a:p>
            <a:pPr>
              <a:buFont typeface="Wingdings" pitchFamily="2" charset="2"/>
              <a:buChar char="Ø"/>
            </a:pPr>
            <a:endParaRPr lang="fr-FR" sz="3600" dirty="0"/>
          </a:p>
          <a:p>
            <a:pPr>
              <a:buFont typeface="Wingdings" pitchFamily="2" charset="2"/>
              <a:buChar char="Ø"/>
            </a:pPr>
            <a:r>
              <a:rPr lang="fr-FR" sz="3600" dirty="0"/>
              <a:t>La sociologie comme phénomène social et historique qui émerge du fait des transformations de la société européenne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affiche, capture d’écran&#10;&#10;Description générée automatiquement">
            <a:extLst>
              <a:ext uri="{FF2B5EF4-FFF2-40B4-BE49-F238E27FC236}">
                <a16:creationId xmlns:a16="http://schemas.microsoft.com/office/drawing/2014/main" id="{2D35CE8B-B8D8-5D93-605E-5CE06068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119" y="1970839"/>
            <a:ext cx="1828546" cy="2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20C9-4A9A-B2AA-4E22-224AAF18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622D-70C6-DE2D-7DEA-6F6A93B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2034-19C2-A1ED-E7CB-C00FA2253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6938371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dirty="0"/>
              <a:t>Deux enjeux fondamentaux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La déstabilisation de l’ordre social traditionnel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La question des contours ou caractéristiques de la société moderne en émergence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06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71F46-0EB9-BFDE-DF73-33CC458D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4682373"/>
          </a:xfrm>
        </p:spPr>
        <p:txBody>
          <a:bodyPr>
            <a:normAutofit/>
          </a:bodyPr>
          <a:lstStyle/>
          <a:p>
            <a:pPr algn="ctr"/>
            <a:r>
              <a:rPr lang="fr-FR" sz="8000" dirty="0"/>
              <a:t>Bienvenue à la Sorbonne !</a:t>
            </a:r>
          </a:p>
        </p:txBody>
      </p:sp>
      <p:pic>
        <p:nvPicPr>
          <p:cNvPr id="5" name="Image 4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F905317-3A54-B0C6-F2FA-DD9098620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05" y="4241466"/>
            <a:ext cx="2235200" cy="901700"/>
          </a:xfrm>
          <a:prstGeom prst="rect">
            <a:avLst/>
          </a:prstGeom>
        </p:spPr>
      </p:pic>
      <p:pic>
        <p:nvPicPr>
          <p:cNvPr id="7" name="Image 6" descr="Une image contenant statue, Visage humain, Sculpture sur pierre, habits&#10;&#10;Description générée automatiquement">
            <a:extLst>
              <a:ext uri="{FF2B5EF4-FFF2-40B4-BE49-F238E27FC236}">
                <a16:creationId xmlns:a16="http://schemas.microsoft.com/office/drawing/2014/main" id="{58E2767F-D94E-C646-5DDA-8965E5ED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996" y="4186488"/>
            <a:ext cx="1168400" cy="1727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BDDAB4-B066-7E91-6C92-1A4865CEFFE8}"/>
              </a:ext>
            </a:extLst>
          </p:cNvPr>
          <p:cNvSpPr txBox="1"/>
          <p:nvPr/>
        </p:nvSpPr>
        <p:spPr>
          <a:xfrm>
            <a:off x="5435764" y="6003758"/>
            <a:ext cx="188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Robert de Sorbon</a:t>
            </a:r>
          </a:p>
        </p:txBody>
      </p:sp>
    </p:spTree>
    <p:extLst>
      <p:ext uri="{BB962C8B-B14F-4D97-AF65-F5344CB8AC3E}">
        <p14:creationId xmlns:p14="http://schemas.microsoft.com/office/powerpoint/2010/main" val="279762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20C9-4A9A-B2AA-4E22-224AAF18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622D-70C6-DE2D-7DEA-6F6A93B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2034-19C2-A1ED-E7CB-C00FA2253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5446455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dirty="0"/>
              <a:t>Deux définitions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 La sociologie, « entreprise de connaissance scientifique du monde social » (J.-M. Berthelot)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Ou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la sociologie comme conscience de la modernité, de la transition entre société traditionnelle et société moderne</a:t>
            </a:r>
          </a:p>
          <a:p>
            <a:pPr marL="82296" indent="0">
              <a:buNone/>
            </a:pPr>
            <a:endParaRPr lang="fr-FR" sz="2000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Visage humain, homme, habits, personne&#10;&#10;Description générée automatiquement">
            <a:extLst>
              <a:ext uri="{FF2B5EF4-FFF2-40B4-BE49-F238E27FC236}">
                <a16:creationId xmlns:a16="http://schemas.microsoft.com/office/drawing/2014/main" id="{D16ED3A8-F234-1258-3634-B34E618E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988" y="1251953"/>
            <a:ext cx="2171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6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234989"/>
            <a:ext cx="7498080" cy="3226001"/>
          </a:xfrm>
        </p:spPr>
        <p:txBody>
          <a:bodyPr>
            <a:normAutofit/>
          </a:bodyPr>
          <a:lstStyle/>
          <a:p>
            <a:pPr lvl="0"/>
            <a:r>
              <a:rPr lang="fr-FR" b="1" u="sng" dirty="0">
                <a:effectLst/>
              </a:rPr>
              <a:t>I. Révolution économique et industrielle et enquêtes sociales</a:t>
            </a:r>
            <a:br>
              <a:rPr lang="fr-FR" dirty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1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18218"/>
            <a:ext cx="5426068" cy="583018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u="sng" dirty="0"/>
              <a:t>1.1 Révolution industrielle et transformations socio-économiques</a:t>
            </a:r>
            <a:endParaRPr lang="fr-FR" b="1" dirty="0"/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L’ordre social traditionnel : économie, politique, religion…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La société traditionnelle, une société stable et inégalitaire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Au fondement de l’ordre social traditionnel : une société rurale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4" name="Image 3" descr="Une image contenant texte, peinture, dessin, dessin humoristique&#10;&#10;Description générée automatiquement">
            <a:extLst>
              <a:ext uri="{FF2B5EF4-FFF2-40B4-BE49-F238E27FC236}">
                <a16:creationId xmlns:a16="http://schemas.microsoft.com/office/drawing/2014/main" id="{68ADC909-C52F-09DA-88F8-B9151995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90" y="1850249"/>
            <a:ext cx="2442410" cy="29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1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18218"/>
            <a:ext cx="7498080" cy="583018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dirty="0"/>
              <a:t>La révolution industrielle et l’industrialisation comme bouleversement fondamental des sociétés européennes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    </a:t>
            </a:r>
          </a:p>
          <a:p>
            <a:pPr marL="82296" indent="0">
              <a:buNone/>
            </a:pPr>
            <a:r>
              <a:rPr lang="fr-FR" sz="2800" dirty="0"/>
              <a:t>Manchester au XIXe siècle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69" y="2355445"/>
            <a:ext cx="50038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3"/>
            <a:ext cx="5738915" cy="6000567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dirty="0"/>
              <a:t>Selon R. </a:t>
            </a:r>
            <a:r>
              <a:rPr lang="fr-FR" dirty="0" err="1"/>
              <a:t>Nisbet</a:t>
            </a:r>
            <a:r>
              <a:rPr lang="fr-FR" dirty="0"/>
              <a:t> dans </a:t>
            </a:r>
            <a:r>
              <a:rPr lang="fr-FR" i="1" dirty="0"/>
              <a:t>La tradition sociologique</a:t>
            </a:r>
            <a:r>
              <a:rPr lang="fr-FR" dirty="0"/>
              <a:t>, 5 thèmes liés à l’industrialisation :</a:t>
            </a:r>
          </a:p>
          <a:p>
            <a:pPr marL="82296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Conditions de vie et de travail des ouvriers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 Changement de nature de la propriété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Naissance des cités industrielles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Découvertes technologiques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i="1" dirty="0"/>
              <a:t>Organisation du travail en usine </a:t>
            </a:r>
          </a:p>
          <a:p>
            <a:pPr marL="82296" indent="0">
              <a:buNone/>
            </a:pPr>
            <a:endParaRPr lang="fr-FR" sz="3000" dirty="0"/>
          </a:p>
          <a:p>
            <a:pPr marL="82296" indent="0">
              <a:buNone/>
            </a:pPr>
            <a:r>
              <a:rPr lang="fr-FR" sz="3000" dirty="0"/>
              <a:t>Autant de thématiques pour la pensée sociale du </a:t>
            </a:r>
            <a:r>
              <a:rPr lang="fr-FR" sz="3000" dirty="0" err="1"/>
              <a:t>XIXè</a:t>
            </a:r>
            <a:r>
              <a:rPr lang="fr-FR" sz="3000" dirty="0"/>
              <a:t> siècle, puis pour la sociologie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60" y="1785824"/>
            <a:ext cx="2438740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3"/>
            <a:ext cx="5387223" cy="639211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500" b="1" dirty="0"/>
              <a:t>Conditions de vie et de travail des ouvriers</a:t>
            </a:r>
            <a:r>
              <a:rPr lang="fr-FR" sz="3500" dirty="0"/>
              <a:t> (structure sociale)</a:t>
            </a:r>
          </a:p>
          <a:p>
            <a:pPr marL="82296" indent="0">
              <a:buNone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Conditions de vie dégradées pour les ouvriers dans le capitalisme industriel naissant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Déclin du statut du travailleur non qualifié qui était auparavant… un paysan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Bouleversement de la structure sociale de la société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Apparition ou développement de nouvelles classes sociales, en particulier la classe ouvrière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1" y="1491176"/>
            <a:ext cx="1812104" cy="29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3"/>
            <a:ext cx="5190275" cy="661016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300" b="1" dirty="0"/>
              <a:t>Changement de nature de la propriété</a:t>
            </a:r>
            <a:r>
              <a:rPr lang="fr-FR" b="1" dirty="0"/>
              <a:t> </a:t>
            </a:r>
            <a:r>
              <a:rPr lang="fr-FR" sz="3000" dirty="0"/>
              <a:t> (structure économique)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3000" dirty="0"/>
              <a:t>Dans la société traditionnelle, la propriété foncière était centrale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000" dirty="0"/>
              <a:t>Les règles de l’héritage assuraient le maintien de la propriété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3000" dirty="0"/>
              <a:t>Avec le capitalisme industriel, les propriétés industrielle et financière deviennent centrales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000" dirty="0"/>
              <a:t>La source de la richesse évolue et la bourgeoisie industrielle et financière devient la classe dominante… structure du pouvoir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5" y="1919299"/>
            <a:ext cx="2405575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3"/>
            <a:ext cx="5499764" cy="600056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4600" b="1" dirty="0"/>
              <a:t>Naissance</a:t>
            </a:r>
            <a:r>
              <a:rPr lang="fr-FR" sz="4100" b="1" dirty="0"/>
              <a:t> </a:t>
            </a:r>
            <a:r>
              <a:rPr lang="fr-FR" sz="4600" b="1" dirty="0"/>
              <a:t>des cités industrielles </a:t>
            </a:r>
            <a:r>
              <a:rPr lang="fr-FR" sz="4000" dirty="0"/>
              <a:t>(structure géographique)</a:t>
            </a:r>
            <a:r>
              <a:rPr lang="fr-FR" sz="4600" b="1" dirty="0"/>
              <a:t> </a:t>
            </a:r>
          </a:p>
          <a:p>
            <a:pPr marL="82296" indent="0">
              <a:buNone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Des phénomènes massifs qui transforment radicalement les sociétés européennes</a:t>
            </a:r>
          </a:p>
          <a:p>
            <a:pPr marL="82296" indent="0">
              <a:buNone/>
            </a:pPr>
            <a:r>
              <a:rPr lang="fr-FR" sz="3000" dirty="0"/>
              <a:t>L’exode rural / L’urbanisation rapide / Problèmes de conditions de vie dans ces villes en développement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Les sociétés européennes deviennent avant tout des sociétés urbaines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En France, il faut toutefois attendre le milieu du XXe siècle pour que la population urbaine dépasse la population rurale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3000" dirty="0"/>
              <a:t>La ville ou la condition urbaine comme objet central (comme laboratoire) de la sociologie : l’école de Chicago au début du XXe siècle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01" y="1744395"/>
            <a:ext cx="2334499" cy="20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0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7834"/>
            <a:ext cx="7498080" cy="4281964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000" b="1" dirty="0"/>
              <a:t>Découvertes technologiques </a:t>
            </a:r>
          </a:p>
          <a:p>
            <a:pPr marL="82296" indent="0">
              <a:buNone/>
            </a:pPr>
            <a:r>
              <a:rPr lang="fr-FR" sz="2800" dirty="0"/>
              <a:t>Rôle central de la technologie et de la science dans le façonnement des sociétés modernes</a:t>
            </a:r>
          </a:p>
          <a:p>
            <a:pPr marL="82296" indent="0">
              <a:buNone/>
            </a:pPr>
            <a:r>
              <a:rPr lang="fr-FR" sz="3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b="1" dirty="0"/>
              <a:t>Organisation du travail en usine : rationalisation</a:t>
            </a:r>
          </a:p>
          <a:p>
            <a:pPr marL="82296" indent="0">
              <a:buNone/>
            </a:pPr>
            <a:r>
              <a:rPr lang="fr-FR" sz="2800" dirty="0"/>
              <a:t>Transformations radicales du travail et évolution de ces formes : aux origines de la sociologie du travail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4389120"/>
            <a:ext cx="4259435" cy="22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33707"/>
            <a:ext cx="7034624" cy="6003187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u="sng" dirty="0"/>
              <a:t>1.2 Les enquêtes sociales et la statistique</a:t>
            </a:r>
            <a:endParaRPr lang="fr-FR" b="1" dirty="0"/>
          </a:p>
          <a:p>
            <a:pPr marL="82296" indent="0">
              <a:buNone/>
            </a:pPr>
            <a:r>
              <a:rPr lang="fr-F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Face à ces changements socio-économiques profonds, divers acteurs tentent d’investiguer cette nouvelle réalité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L’Etat en développant la statistique publique et le recensement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Des acteurs privés qui veulent mieux comprendre le monde ouvrier naissant</a:t>
            </a:r>
          </a:p>
        </p:txBody>
      </p:sp>
    </p:spTree>
    <p:extLst>
      <p:ext uri="{BB962C8B-B14F-4D97-AF65-F5344CB8AC3E}">
        <p14:creationId xmlns:p14="http://schemas.microsoft.com/office/powerpoint/2010/main" val="211881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C0D725-F7BF-4585-5527-2CA14BC1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Quelques mots de présentation…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269CE3-E6E7-A01F-C738-EE2C29B5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195171" cy="5289884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Enseignant-chercheur à Sorbonne Université depuis 2017</a:t>
            </a:r>
          </a:p>
          <a:p>
            <a:r>
              <a:rPr lang="fr-FR" dirty="0"/>
              <a:t>Auparavant Canada (Montréal) et Emirats Arabes Unis (Abu Dhabi)</a:t>
            </a:r>
          </a:p>
          <a:p>
            <a:endParaRPr lang="fr-FR" dirty="0"/>
          </a:p>
          <a:p>
            <a:r>
              <a:rPr lang="fr-FR" dirty="0"/>
              <a:t>Doctorat en 2007 sur la naissance de la sociologie en France</a:t>
            </a:r>
          </a:p>
          <a:p>
            <a:r>
              <a:rPr lang="fr-FR" dirty="0"/>
              <a:t>Recherches actuelles : histoire de la sociologie /racisme et antisémitisme</a:t>
            </a:r>
          </a:p>
        </p:txBody>
      </p:sp>
      <p:pic>
        <p:nvPicPr>
          <p:cNvPr id="5" name="Image 4" descr="Une image contenant bâtiment, ciel, plein air, façade&#10;&#10;Description générée automatiquement">
            <a:extLst>
              <a:ext uri="{FF2B5EF4-FFF2-40B4-BE49-F238E27FC236}">
                <a16:creationId xmlns:a16="http://schemas.microsoft.com/office/drawing/2014/main" id="{E502D1E0-75AB-42F5-A824-C112379C8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770" y="2927350"/>
            <a:ext cx="2019300" cy="1003300"/>
          </a:xfrm>
          <a:prstGeom prst="rect">
            <a:avLst/>
          </a:prstGeom>
        </p:spPr>
      </p:pic>
      <p:pic>
        <p:nvPicPr>
          <p:cNvPr id="7" name="Image 6" descr="Une image contenant plein air, ciel, bâtiment, hiver&#10;&#10;Description générée automatiquement">
            <a:extLst>
              <a:ext uri="{FF2B5EF4-FFF2-40B4-BE49-F238E27FC236}">
                <a16:creationId xmlns:a16="http://schemas.microsoft.com/office/drawing/2014/main" id="{DE95897D-ADEA-873D-46C3-98FCD36F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588" y="3333750"/>
            <a:ext cx="1689100" cy="1193800"/>
          </a:xfrm>
          <a:prstGeom prst="rect">
            <a:avLst/>
          </a:prstGeom>
        </p:spPr>
      </p:pic>
      <p:pic>
        <p:nvPicPr>
          <p:cNvPr id="9" name="Image 8" descr="Une image contenant plein air, bâtiment, ciel, Architecture médiévale&#10;&#10;Description générée automatiquement">
            <a:extLst>
              <a:ext uri="{FF2B5EF4-FFF2-40B4-BE49-F238E27FC236}">
                <a16:creationId xmlns:a16="http://schemas.microsoft.com/office/drawing/2014/main" id="{26950649-14C7-5F43-DF54-FD76D5626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060" y="1095124"/>
            <a:ext cx="1168400" cy="1727200"/>
          </a:xfrm>
          <a:prstGeom prst="rect">
            <a:avLst/>
          </a:prstGeom>
        </p:spPr>
      </p:pic>
      <p:pic>
        <p:nvPicPr>
          <p:cNvPr id="11" name="Image 10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922EEBF0-E3A2-1D62-6C02-802C21F36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875" y="4464217"/>
            <a:ext cx="1155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A4FD1-2E59-4C5E-61AB-1013F1799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EF36-CC49-8BE7-7ABB-82FB3FAD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33707"/>
            <a:ext cx="5302076" cy="6123503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i="1" dirty="0"/>
              <a:t>Naissance de la statistique publique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Les premiers recensements modernes débutent sous la Révolution française, puis un recensement tous les cinq ans est instauré à partir de 1801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Création en 1833 de la Statistique générale de la France (remplacée par l’INSEE en 1946)</a:t>
            </a:r>
          </a:p>
        </p:txBody>
      </p:sp>
      <p:pic>
        <p:nvPicPr>
          <p:cNvPr id="4" name="Image 3" descr="Une image contenant texte, Police, encre, noir et blanc&#10;&#10;Description générée automatiquement">
            <a:extLst>
              <a:ext uri="{FF2B5EF4-FFF2-40B4-BE49-F238E27FC236}">
                <a16:creationId xmlns:a16="http://schemas.microsoft.com/office/drawing/2014/main" id="{D41BF3E1-4CEF-E01C-82B3-CFC78390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277" y="2044455"/>
            <a:ext cx="2045369" cy="27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2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9A2B1-EE8C-E54C-3C8C-4C09AF3AD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AB62-7ED0-08BB-721B-AAF2C2D1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33707"/>
            <a:ext cx="5302076" cy="6123503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b="1" i="1" dirty="0"/>
              <a:t>Développements de la statistique comme science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Ces initiatives étatiques de recensement sont facilitées par le développement de la statistique comme science mathématique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Le mathématicien et astronome belge Adolphe Quételet (1796-1874) joue un rôle crucial : développe la « physique sociale » et la théorie de l’homme moyen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4693F26-99BF-9870-4CC9-0EAB581FE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47" y="1958197"/>
            <a:ext cx="1727200" cy="2349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B2323A-F272-75D9-AA32-0392398132E6}"/>
              </a:ext>
            </a:extLst>
          </p:cNvPr>
          <p:cNvSpPr txBox="1"/>
          <p:nvPr/>
        </p:nvSpPr>
        <p:spPr>
          <a:xfrm>
            <a:off x="7351295" y="451184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Quételet</a:t>
            </a:r>
          </a:p>
        </p:txBody>
      </p:sp>
    </p:spTree>
    <p:extLst>
      <p:ext uri="{BB962C8B-B14F-4D97-AF65-F5344CB8AC3E}">
        <p14:creationId xmlns:p14="http://schemas.microsoft.com/office/powerpoint/2010/main" val="23575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88098-18E8-8270-F5F3-B24422BBB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CF784-0589-117F-202B-8B9C5CF01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433708"/>
            <a:ext cx="7554013" cy="335478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b="1" i="1" dirty="0"/>
              <a:t>La statistique publique aujourd’hui</a:t>
            </a:r>
          </a:p>
          <a:p>
            <a:pPr marL="82296" indent="0">
              <a:buNone/>
            </a:pP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Exemple du </a:t>
            </a:r>
            <a:r>
              <a:rPr lang="fr-FR" sz="2400" b="1" i="1" dirty="0"/>
              <a:t>Service statistique ministériel de la sécurité intérieure (SSMSI)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Anciennes étudiantes de sociologie en stage et en emploi là-bas</a:t>
            </a:r>
          </a:p>
          <a:p>
            <a:pPr marL="82296" indent="0">
              <a:buNone/>
            </a:pPr>
            <a:r>
              <a:rPr lang="fr-FR" sz="1800" dirty="0"/>
              <a:t>https://</a:t>
            </a:r>
            <a:r>
              <a:rPr lang="fr-FR" sz="1800" dirty="0" err="1"/>
              <a:t>www.police-nationale.interieur.gouv.fr</a:t>
            </a:r>
            <a:r>
              <a:rPr lang="fr-FR" sz="1800" dirty="0"/>
              <a:t>/nous-</a:t>
            </a:r>
            <a:r>
              <a:rPr lang="fr-FR" sz="1800" dirty="0" err="1"/>
              <a:t>decouvrir</a:t>
            </a:r>
            <a:r>
              <a:rPr lang="fr-FR" sz="1800" dirty="0"/>
              <a:t>/notre-organisation/organisation/service-statistique-</a:t>
            </a:r>
            <a:r>
              <a:rPr lang="fr-FR" sz="1800" dirty="0" err="1"/>
              <a:t>ministeriel</a:t>
            </a:r>
            <a:r>
              <a:rPr lang="fr-FR" sz="1800" dirty="0"/>
              <a:t>-de-</a:t>
            </a:r>
            <a:r>
              <a:rPr lang="fr-FR" sz="1800" dirty="0" err="1"/>
              <a:t>securite</a:t>
            </a:r>
            <a:endParaRPr lang="fr-FR" sz="1800" dirty="0"/>
          </a:p>
        </p:txBody>
      </p:sp>
      <p:pic>
        <p:nvPicPr>
          <p:cNvPr id="5" name="Image 4" descr="Une image contenant texte, capture d’écran, Police, algèbre&#10;&#10;Description générée automatiquement">
            <a:extLst>
              <a:ext uri="{FF2B5EF4-FFF2-40B4-BE49-F238E27FC236}">
                <a16:creationId xmlns:a16="http://schemas.microsoft.com/office/drawing/2014/main" id="{C6058104-3205-EED8-F095-5C1A921F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3942608"/>
            <a:ext cx="7292757" cy="29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0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5BE8-EAAE-2EF8-736D-9D027733F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1A4C-67FE-A9F6-358B-9F8F3D67E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33707"/>
            <a:ext cx="4498673" cy="609944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sz="3500" b="1" i="1" dirty="0"/>
              <a:t>Naissance des enquêtes sociales</a:t>
            </a:r>
          </a:p>
          <a:p>
            <a:pPr marL="82296" indent="0">
              <a:buNone/>
            </a:pPr>
            <a:endParaRPr lang="fr-FR" b="1" i="1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Des initiatives privées sont lancées pour connaitre ce monde ouvrier en émergence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Ex. : l’enquête de Louis Villermé (médecin, 1782-1863) sur les ouvriers:</a:t>
            </a:r>
          </a:p>
          <a:p>
            <a:pPr marL="82296" indent="0">
              <a:buNone/>
            </a:pPr>
            <a:r>
              <a:rPr lang="fr-FR" i="1" dirty="0"/>
              <a:t>Tableau de l’état physique et moral des ouvriers dans les manufactures de coton, de laine et de soie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EEECA-4A4B-8760-0422-DD86C1D0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40" y="1381662"/>
            <a:ext cx="2900680" cy="3940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3A6A8-8385-729B-C06C-3D63D5176857}"/>
              </a:ext>
            </a:extLst>
          </p:cNvPr>
          <p:cNvSpPr txBox="1"/>
          <p:nvPr/>
        </p:nvSpPr>
        <p:spPr>
          <a:xfrm>
            <a:off x="5934281" y="5408020"/>
            <a:ext cx="3217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Enquête sur les ouvriers</a:t>
            </a:r>
          </a:p>
          <a:p>
            <a:r>
              <a:rPr lang="fr-FR" sz="2400" dirty="0"/>
              <a:t>Villermé (1840)</a:t>
            </a:r>
          </a:p>
        </p:txBody>
      </p:sp>
    </p:spTree>
    <p:extLst>
      <p:ext uri="{BB962C8B-B14F-4D97-AF65-F5344CB8AC3E}">
        <p14:creationId xmlns:p14="http://schemas.microsoft.com/office/powerpoint/2010/main" val="2516176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AFD1E-AF34-B974-238F-58648A2A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EA24-60FD-1ED1-189B-98E8BDFA1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33707"/>
            <a:ext cx="5685081" cy="6039281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fr-FR" b="1" i="1" dirty="0"/>
              <a:t>La science sociale empirique leplaysienne comme première étape de la sociologie empirique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Frédéric Le Play (1806-1882) : ingénieur catholique conservateur proche du pouvoir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Se lance dans des enquêtes sur les ouvriers dans les années 1840-1850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Techniques de la monographie de famille / études des budgets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Publie </a:t>
            </a:r>
            <a:r>
              <a:rPr lang="fr-FR" i="1" dirty="0"/>
              <a:t>Les ouvriers européens </a:t>
            </a:r>
            <a:r>
              <a:rPr lang="fr-FR" dirty="0"/>
              <a:t>en 1855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Postérité de l’école leplaysienne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12" name="Image 11" descr="Une image contenant personne, habits, Visage humain, homme&#10;&#10;Description générée automatiquement">
            <a:extLst>
              <a:ext uri="{FF2B5EF4-FFF2-40B4-BE49-F238E27FC236}">
                <a16:creationId xmlns:a16="http://schemas.microsoft.com/office/drawing/2014/main" id="{C03727CD-9150-000E-4EFF-DAA5C6FE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880" y="1650666"/>
            <a:ext cx="1333500" cy="1511300"/>
          </a:xfrm>
          <a:prstGeom prst="rect">
            <a:avLst/>
          </a:prstGeom>
        </p:spPr>
      </p:pic>
      <p:pic>
        <p:nvPicPr>
          <p:cNvPr id="14" name="Image 13" descr="Une image contenant texte, livre, papier&#10;&#10;Description générée automatiquement">
            <a:extLst>
              <a:ext uri="{FF2B5EF4-FFF2-40B4-BE49-F238E27FC236}">
                <a16:creationId xmlns:a16="http://schemas.microsoft.com/office/drawing/2014/main" id="{F1A25CE4-DF7E-4FEA-1D01-844811D9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689" y="3557051"/>
            <a:ext cx="1905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4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212" y="1397974"/>
            <a:ext cx="7498080" cy="2706758"/>
          </a:xfrm>
        </p:spPr>
        <p:txBody>
          <a:bodyPr>
            <a:normAutofit/>
          </a:bodyPr>
          <a:lstStyle/>
          <a:p>
            <a:pPr lvl="0"/>
            <a:r>
              <a:rPr lang="fr-FR" b="1" u="sng" dirty="0">
                <a:effectLst/>
              </a:rPr>
              <a:t>II. Révolution démocratique et doctrines socialistes</a:t>
            </a:r>
            <a:br>
              <a:rPr lang="fr-FR" dirty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048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71749"/>
            <a:ext cx="7498080" cy="5876651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u="sng" dirty="0"/>
              <a:t>2.1 L’avènement de la démocratie et de l’égalité</a:t>
            </a:r>
          </a:p>
          <a:p>
            <a:pPr marL="82296" indent="0">
              <a:buNone/>
            </a:pPr>
            <a:endParaRPr lang="fr-FR" b="1" u="sng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La société française d’Ancien Régime est une </a:t>
            </a:r>
            <a:r>
              <a:rPr lang="fr-FR" sz="2800" b="1" dirty="0"/>
              <a:t>société d’ordres, de rangs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Noblesse, clergé et tiers-Etat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fr-FR" sz="2800" dirty="0"/>
              <a:t>Distinction sociale et juridique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fr-FR" sz="2800" dirty="0"/>
              <a:t>Entre ces groupes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b="1" i="1" dirty="0"/>
              <a:t>L’inégalité au cœur du fonctionnement social de la société traditionnelle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croquis, dessin, habits&#10;&#10;Description générée automatiquement">
            <a:extLst>
              <a:ext uri="{FF2B5EF4-FFF2-40B4-BE49-F238E27FC236}">
                <a16:creationId xmlns:a16="http://schemas.microsoft.com/office/drawing/2014/main" id="{2AA696CF-4D0E-D903-E9CF-16C3B1F3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858" y="2740060"/>
            <a:ext cx="2185142" cy="22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2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07564-CA0E-A10F-8F99-1443D6DBA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Une image contenant texte, bâtiment, hall&#10;&#10;Description générée automatiquement">
            <a:extLst>
              <a:ext uri="{FF2B5EF4-FFF2-40B4-BE49-F238E27FC236}">
                <a16:creationId xmlns:a16="http://schemas.microsoft.com/office/drawing/2014/main" id="{8FFFF764-30B8-FEE3-C0EB-344F1B96E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449" y="4245428"/>
            <a:ext cx="4512624" cy="2612572"/>
          </a:xfr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11984B1-1BCB-FC53-398F-78CFED4DBFE8}"/>
              </a:ext>
            </a:extLst>
          </p:cNvPr>
          <p:cNvSpPr txBox="1"/>
          <p:nvPr/>
        </p:nvSpPr>
        <p:spPr>
          <a:xfrm>
            <a:off x="1413163" y="451263"/>
            <a:ext cx="68401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b="1" dirty="0"/>
              <a:t>La Révolution française </a:t>
            </a:r>
            <a:r>
              <a:rPr lang="fr-FR" sz="2400" dirty="0"/>
              <a:t>marque une rupture avec cet ordre inégalitaire</a:t>
            </a:r>
          </a:p>
          <a:p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Symbole de la </a:t>
            </a:r>
            <a:r>
              <a:rPr lang="fr-FR" sz="2400" b="1" dirty="0"/>
              <a:t>nuit du 4 août 1789 : </a:t>
            </a:r>
            <a:r>
              <a:rPr lang="fr-FR" sz="2400" dirty="0"/>
              <a:t>abolition des privilèges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On accorde la citoyenneté aux minorités religieuses protestantes et juives.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Abolition (provisoire) de l’esclavage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2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Les femmes restent à l’écart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224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16063-8675-9058-A75E-BD5EC009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5887-BECE-FC00-443A-3C6A5ACF2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71749"/>
            <a:ext cx="7498080" cy="587665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b="1" dirty="0"/>
              <a:t>L’égalité </a:t>
            </a:r>
            <a:r>
              <a:rPr lang="fr-FR" dirty="0"/>
              <a:t>devient la valeur centrale de la politique moderne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                     </a:t>
            </a:r>
            <a:r>
              <a:rPr lang="fr-FR" sz="2800" dirty="0"/>
              <a:t>Alexis de Tocqueville est le 			                penseur politique de cette     			       modernité démocratique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FC5C1-B239-3A16-5672-4F84C108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67" y="1991591"/>
            <a:ext cx="2057400" cy="3924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02DE7-F56F-148F-8BD6-AEEE3C86A970}"/>
              </a:ext>
            </a:extLst>
          </p:cNvPr>
          <p:cNvSpPr txBox="1"/>
          <p:nvPr/>
        </p:nvSpPr>
        <p:spPr>
          <a:xfrm>
            <a:off x="4208000" y="4402815"/>
            <a:ext cx="44206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« Il faut une science politique </a:t>
            </a:r>
          </a:p>
          <a:p>
            <a:r>
              <a:rPr lang="fr-FR" sz="2800" dirty="0"/>
              <a:t>nouvelle à un monde tout </a:t>
            </a:r>
          </a:p>
          <a:p>
            <a:r>
              <a:rPr lang="fr-FR" sz="2800" dirty="0"/>
              <a:t>nouveau », Tocqueville</a:t>
            </a:r>
          </a:p>
        </p:txBody>
      </p:sp>
    </p:spTree>
    <p:extLst>
      <p:ext uri="{BB962C8B-B14F-4D97-AF65-F5344CB8AC3E}">
        <p14:creationId xmlns:p14="http://schemas.microsoft.com/office/powerpoint/2010/main" val="788826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C0C98-D6B8-F797-1D80-DD19D4CC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685D-9CCC-1C66-544C-EB732F5E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71749"/>
            <a:ext cx="6223976" cy="587665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Si les ordres sont abolis, quelle </a:t>
            </a:r>
            <a:r>
              <a:rPr lang="fr-FR" sz="2800" b="1" dirty="0"/>
              <a:t>structure sociale </a:t>
            </a:r>
            <a:r>
              <a:rPr lang="fr-FR" sz="2800" dirty="0"/>
              <a:t>va-t-elle émerger ?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Quels groupes sociaux vont se distinguer ?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A l’origine de la stratification sociale comme question sociologique centrale</a:t>
            </a:r>
          </a:p>
          <a:p>
            <a:pPr marL="82296" indent="0"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Une société divisée en </a:t>
            </a:r>
            <a:r>
              <a:rPr lang="fr-FR" sz="2800" b="1" dirty="0"/>
              <a:t>classes socio-économiques </a:t>
            </a:r>
            <a:r>
              <a:rPr lang="fr-FR" sz="2800" dirty="0"/>
              <a:t>(Karl Marx)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habits, portrait, personne, Barbe humaine&#10;&#10;Description générée automatiquement">
            <a:extLst>
              <a:ext uri="{FF2B5EF4-FFF2-40B4-BE49-F238E27FC236}">
                <a16:creationId xmlns:a16="http://schemas.microsoft.com/office/drawing/2014/main" id="{F2C2781A-53BB-D3D5-4973-A131C1A6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4739410"/>
            <a:ext cx="1181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EFC8-C4CD-F2A8-9255-14BF1D2A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Organisation du cours et 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E7A5B-AA32-ABD8-5B27-5429F980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b="1" i="1" dirty="0"/>
              <a:t>Philosophie du cours : </a:t>
            </a:r>
          </a:p>
          <a:p>
            <a:r>
              <a:rPr lang="fr-FR" dirty="0"/>
              <a:t>Explorer les origines de la sociologie, avant la fondation de la discipline </a:t>
            </a:r>
          </a:p>
          <a:p>
            <a:pPr marL="82296" indent="0">
              <a:buNone/>
            </a:pPr>
            <a:r>
              <a:rPr lang="fr-FR" sz="3000" dirty="0"/>
              <a:t>Second semestre L1 : La fondation de la sociologie (France,  Allemagne, Etats-Unis)</a:t>
            </a:r>
          </a:p>
          <a:p>
            <a:pPr marL="82296" indent="0">
              <a:buNone/>
            </a:pPr>
            <a:r>
              <a:rPr lang="fr-FR" sz="3000" dirty="0"/>
              <a:t>L2 : Sociologies contemporaines (France, Etats-Unis)</a:t>
            </a:r>
          </a:p>
          <a:p>
            <a:endParaRPr lang="fr-FR" dirty="0"/>
          </a:p>
          <a:p>
            <a:r>
              <a:rPr lang="fr-FR" dirty="0"/>
              <a:t>Un CM associé à un TD avec étude de textes consacrés aux précurseurs de la sociologie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320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3543-E894-7620-19CD-42151E65D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8B9F-89EB-D4A2-96AE-126429D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371749"/>
            <a:ext cx="5303779" cy="58766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Pourtant les sociétés modernes restent des sociétés profondément </a:t>
            </a:r>
            <a:r>
              <a:rPr lang="fr-FR" b="1" dirty="0"/>
              <a:t>inégalitaires !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Comprendre </a:t>
            </a:r>
            <a:r>
              <a:rPr lang="fr-FR" b="1" dirty="0"/>
              <a:t>cette dialectique égalité/inégalités </a:t>
            </a:r>
            <a:r>
              <a:rPr lang="fr-FR" dirty="0"/>
              <a:t>deviendra un des enjeux de la sociologie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Exemple de </a:t>
            </a:r>
            <a:r>
              <a:rPr lang="fr-FR" b="1" dirty="0"/>
              <a:t>la sociologie de l’éducation</a:t>
            </a:r>
            <a:r>
              <a:rPr lang="fr-FR" dirty="0"/>
              <a:t> après la Seconde guerre mondiale</a:t>
            </a:r>
          </a:p>
        </p:txBody>
      </p:sp>
      <p:pic>
        <p:nvPicPr>
          <p:cNvPr id="6" name="Image 5" descr="Une image contenant personne, Visage humain, noir et blanc, ride&#10;&#10;Description générée automatiquement">
            <a:extLst>
              <a:ext uri="{FF2B5EF4-FFF2-40B4-BE49-F238E27FC236}">
                <a16:creationId xmlns:a16="http://schemas.microsoft.com/office/drawing/2014/main" id="{27574149-F693-151C-130B-81ACFEEA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70" y="3429000"/>
            <a:ext cx="1730581" cy="225185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4A39671-AD96-05AE-885F-CC03D561D5AC}"/>
              </a:ext>
            </a:extLst>
          </p:cNvPr>
          <p:cNvSpPr txBox="1"/>
          <p:nvPr/>
        </p:nvSpPr>
        <p:spPr>
          <a:xfrm>
            <a:off x="7067389" y="5879068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Pierre Bourdieu</a:t>
            </a:r>
          </a:p>
        </p:txBody>
      </p:sp>
    </p:spTree>
    <p:extLst>
      <p:ext uri="{BB962C8B-B14F-4D97-AF65-F5344CB8AC3E}">
        <p14:creationId xmlns:p14="http://schemas.microsoft.com/office/powerpoint/2010/main" val="3447490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40769"/>
            <a:ext cx="7498080" cy="6214409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u="sng" dirty="0"/>
              <a:t>2.2 Socialismes et pensée sociale</a:t>
            </a: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Emergence des doctrines socialistes au XIXe siècle comme réaction aux bouleversements de la révolution industrielle</a:t>
            </a:r>
          </a:p>
          <a:p>
            <a:pPr marL="82296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Trois pays principaux à l’origine des idées socialistes : Angleterre, France,  Allemagne. </a:t>
            </a:r>
          </a:p>
          <a:p>
            <a:pPr>
              <a:buFont typeface="Wingdings" pitchFamily="2" charset="2"/>
              <a:buChar char="Ø"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Le terme « socialisme » est forgé par Pierre Leroux dans les années 1830 (influence chrétienne).</a:t>
            </a:r>
          </a:p>
          <a:p>
            <a:pPr marL="82296" indent="0">
              <a:buNone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Diversité des doctrines socialistes, mais point commun : </a:t>
            </a:r>
            <a:r>
              <a:rPr lang="fr-FR" sz="2400" b="1" dirty="0"/>
              <a:t>penser une meilleure organisation sociale adaptée à la société industrielle qui est critiquée</a:t>
            </a:r>
          </a:p>
          <a:p>
            <a:pPr marL="82296" indent="0">
              <a:buNone/>
            </a:pPr>
            <a:endParaRPr lang="fr-FR" sz="2400" dirty="0"/>
          </a:p>
          <a:p>
            <a:pPr marL="82296" indent="0">
              <a:buNone/>
            </a:pPr>
            <a:r>
              <a:rPr lang="fr-FR" sz="2400" i="1" dirty="0">
                <a:highlight>
                  <a:srgbClr val="FFFF00"/>
                </a:highlight>
              </a:rPr>
              <a:t>Conseil bibliographique : chapitre 3 de Histoire des idées sociologiques de Michel Lallement</a:t>
            </a:r>
          </a:p>
          <a:p>
            <a:pPr>
              <a:buFont typeface="Wingdings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63314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B4C82-6DFE-E12D-DB2F-FD78486A5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AAA1D-1BC1-05B3-A4F3-A4E118C27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40770"/>
            <a:ext cx="6283353" cy="623816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fr-FR" sz="3300" b="1" dirty="0"/>
              <a:t>Les premiers socialistes en Angleterre</a:t>
            </a:r>
          </a:p>
          <a:p>
            <a:pPr marL="82296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Le mouvement chartiste (1836-1848) porte d’abord des revendications politiques 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Robert Owen (1771-1858), industriel, qui met en place un système industriel et éducatif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Il essaie de mettre en place des « utopies coopératives »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Tentative de « New Harmony » dans l’Indiana (USA) en 1825… échec</a:t>
            </a:r>
          </a:p>
        </p:txBody>
      </p:sp>
      <p:pic>
        <p:nvPicPr>
          <p:cNvPr id="5" name="Image 4" descr="Une image contenant Visage humain, portrait, croquis, habits&#10;&#10;Description générée automatiquement">
            <a:extLst>
              <a:ext uri="{FF2B5EF4-FFF2-40B4-BE49-F238E27FC236}">
                <a16:creationId xmlns:a16="http://schemas.microsoft.com/office/drawing/2014/main" id="{195200AE-EC52-3299-F435-90C7EDDA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354784"/>
            <a:ext cx="1245603" cy="11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6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E27EE-6B8F-B3AF-9D4A-C994F0FA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229DC-4375-353B-DA24-5DBA470A3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28" y="371750"/>
            <a:ext cx="6888994" cy="6397186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sz="3800" b="1" dirty="0"/>
              <a:t>L’émergence des socialismes français</a:t>
            </a:r>
            <a:endParaRPr lang="fr-FR" sz="3800" dirty="0"/>
          </a:p>
          <a:p>
            <a:pPr marL="82296" indent="0">
              <a:buNone/>
            </a:pPr>
            <a:endParaRPr lang="fr-FR" sz="29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Saint-Simon (1760-1825) : philosophe de l’industrialisme. </a:t>
            </a:r>
          </a:p>
          <a:p>
            <a:pPr marL="82296" indent="0">
              <a:buNone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Notion de « physiologie sociale ». </a:t>
            </a:r>
          </a:p>
          <a:p>
            <a:pPr marL="82296" indent="0">
              <a:buNone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Passage de l’état féodal et théologique à l’état positif et industriel (Auguste Comte secrétaire).</a:t>
            </a:r>
          </a:p>
          <a:p>
            <a:pPr marL="82296" indent="0">
              <a:buNone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Parabole des « abeilles » et des « frelons » : opposition des oisifs et des producteurs</a:t>
            </a:r>
          </a:p>
          <a:p>
            <a:pPr marL="82296" indent="0">
              <a:buNone/>
            </a:pPr>
            <a:endParaRPr lang="fr-FR" sz="2600" dirty="0"/>
          </a:p>
          <a:p>
            <a:pPr>
              <a:buFont typeface="Wingdings" pitchFamily="2" charset="2"/>
              <a:buChar char="Ø"/>
            </a:pPr>
            <a:r>
              <a:rPr lang="fr-FR" sz="2600" dirty="0"/>
              <a:t>Naissance d’une école saint-simonienne et dimension religieuse (« Le nouveau christianisme », 1825)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8" name="Image 7" descr="Une image contenant Visage humain, portrait, croquis, dessin&#10;&#10;Description générée automatiquement">
            <a:extLst>
              <a:ext uri="{FF2B5EF4-FFF2-40B4-BE49-F238E27FC236}">
                <a16:creationId xmlns:a16="http://schemas.microsoft.com/office/drawing/2014/main" id="{1B7B1737-152E-BA65-E2DB-99ADBA3C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17" y="947469"/>
            <a:ext cx="1494806" cy="16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39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21A21-8CB7-5782-9E61-C0437693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2311-A49F-7F07-AA97-64959ACD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371749"/>
            <a:ext cx="7498080" cy="5876651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fr-FR" b="1" dirty="0"/>
              <a:t>Autres exemples de socialismes français</a:t>
            </a:r>
          </a:p>
          <a:p>
            <a:pPr>
              <a:buFont typeface="Wingdings" pitchFamily="2" charset="2"/>
              <a:buChar char="Ø"/>
            </a:pP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Charles Fourier (1772-1837) et le </a:t>
            </a:r>
            <a:r>
              <a:rPr lang="fr-FR" dirty="0" err="1"/>
              <a:t>phalanstérisme</a:t>
            </a:r>
            <a:endParaRPr lang="fr-FR" dirty="0"/>
          </a:p>
          <a:p>
            <a:pPr marL="82296" indent="0">
              <a:buNone/>
            </a:pPr>
            <a:r>
              <a:rPr lang="fr-FR" dirty="0"/>
              <a:t>Utopie sociétaire basée sur des analogies avec la physique newtonienne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Pierre-Joseph Proudhon (1809-1865) : « la propriété, c’est le vol »</a:t>
            </a:r>
          </a:p>
          <a:p>
            <a:pPr marL="82296" indent="0">
              <a:buNone/>
            </a:pPr>
            <a:r>
              <a:rPr lang="fr-FR" dirty="0"/>
              <a:t>Dialogue avec Marx</a:t>
            </a:r>
          </a:p>
          <a:p>
            <a:pPr marL="82296" indent="0">
              <a:buNone/>
            </a:pPr>
            <a:r>
              <a:rPr lang="fr-FR" dirty="0"/>
              <a:t>   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5F7D5C-7966-5E66-B1A3-6CBEC8FA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378" y="925278"/>
            <a:ext cx="1257300" cy="1612900"/>
          </a:xfrm>
          <a:prstGeom prst="rect">
            <a:avLst/>
          </a:prstGeom>
        </p:spPr>
      </p:pic>
      <p:pic>
        <p:nvPicPr>
          <p:cNvPr id="8" name="Image 7" descr="Une image contenant Visage humain, portrait, habits, Barbe humaine&#10;&#10;Description générée automatiquement">
            <a:extLst>
              <a:ext uri="{FF2B5EF4-FFF2-40B4-BE49-F238E27FC236}">
                <a16:creationId xmlns:a16="http://schemas.microsoft.com/office/drawing/2014/main" id="{9DD2BF24-A20D-F5BD-167C-2B759E2C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60" y="4507345"/>
            <a:ext cx="1143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978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7AB793-3FE5-73E5-0362-820BEA39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7" y="368135"/>
            <a:ext cx="5998345" cy="594953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FR" b="1" dirty="0"/>
              <a:t>Le « socialisme scientifique » de Karl Marx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Karl Marx (1818-1883) : philosophe et économiste… et sociologue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Veut incarner une démarche scientifique dans l’analyse du capitalisme et de la société industrielle…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… pour démontrer l’inéluctabilité de l’avènement de la société socialiste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habits, portrait, personne, Visage humain&#10;&#10;Description générée automatiquement">
            <a:extLst>
              <a:ext uri="{FF2B5EF4-FFF2-40B4-BE49-F238E27FC236}">
                <a16:creationId xmlns:a16="http://schemas.microsoft.com/office/drawing/2014/main" id="{CCA371C7-4C70-D229-A623-9C47C56C5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952" y="1641104"/>
            <a:ext cx="1181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51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A5191-51FC-40A6-F1F3-B9AB74D9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4C0BF-B849-9EF6-75E9-FA964EAA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6041888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3200" dirty="0"/>
              <a:t>Dans les doctrines socialistes, deux ambitions : </a:t>
            </a:r>
            <a:r>
              <a:rPr lang="fr-FR" dirty="0"/>
              <a:t>penser et réformer la société industrielle</a:t>
            </a:r>
          </a:p>
          <a:p>
            <a:pPr>
              <a:buFont typeface="Wingdings" pitchFamily="2" charset="2"/>
              <a:buChar char="Ø"/>
            </a:pPr>
            <a:endParaRPr lang="fr-FR" sz="3200" dirty="0"/>
          </a:p>
          <a:p>
            <a:pPr>
              <a:buFont typeface="Wingdings" pitchFamily="2" charset="2"/>
              <a:buChar char="Ø"/>
            </a:pPr>
            <a:r>
              <a:rPr lang="fr-FR" sz="3200" dirty="0"/>
              <a:t>La sociologie ne retiendra que la première dimension.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sz="3200" dirty="0"/>
              <a:t>« Le socialisme n’est pas une science, sociologie en miniature, c’est un cri de douleur et, parfois, de colère, poussé par les hommes qui sentent le plus vivement notre malaise collectif. »</a:t>
            </a:r>
          </a:p>
          <a:p>
            <a:pPr marL="82296" indent="0">
              <a:buNone/>
            </a:pPr>
            <a:r>
              <a:rPr lang="fr-FR" sz="3200" dirty="0"/>
              <a:t>Durkheim</a:t>
            </a:r>
          </a:p>
          <a:p>
            <a:endParaRPr lang="fr-FR" dirty="0"/>
          </a:p>
        </p:txBody>
      </p:sp>
      <p:pic>
        <p:nvPicPr>
          <p:cNvPr id="5" name="Image 4" descr="Une image contenant texte, Visage humain, personne, habits&#10;&#10;Description générée automatiquement">
            <a:extLst>
              <a:ext uri="{FF2B5EF4-FFF2-40B4-BE49-F238E27FC236}">
                <a16:creationId xmlns:a16="http://schemas.microsoft.com/office/drawing/2014/main" id="{4CC066BF-F64A-E867-F360-C879EF7F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496" y="4240316"/>
            <a:ext cx="12192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3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634284"/>
            <a:ext cx="7498080" cy="2788303"/>
          </a:xfrm>
        </p:spPr>
        <p:txBody>
          <a:bodyPr>
            <a:normAutofit/>
          </a:bodyPr>
          <a:lstStyle/>
          <a:p>
            <a:r>
              <a:rPr lang="fr-FR" b="1" u="sng" dirty="0">
                <a:effectLst/>
              </a:rPr>
              <a:t>III. Une révolution dans les sciences</a:t>
            </a:r>
            <a:br>
              <a:rPr lang="fr-FR" dirty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086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dirty="0"/>
              <a:t>Une société de plus en plus « scientifique »</a:t>
            </a:r>
          </a:p>
          <a:p>
            <a:pPr marL="82296" indent="0">
              <a:buNone/>
            </a:pPr>
            <a:endParaRPr lang="fr-FR" sz="1200" dirty="0"/>
          </a:p>
          <a:p>
            <a:pPr>
              <a:buFontTx/>
              <a:buChar char="-"/>
            </a:pPr>
            <a:r>
              <a:rPr lang="fr-FR" dirty="0"/>
              <a:t>La croyance en la science (scientisme)</a:t>
            </a:r>
          </a:p>
          <a:p>
            <a:pPr marL="82296" indent="0">
              <a:buNone/>
            </a:pPr>
            <a:endParaRPr lang="fr-FR" sz="1200" dirty="0"/>
          </a:p>
          <a:p>
            <a:pPr>
              <a:buFontTx/>
              <a:buChar char="-"/>
            </a:pPr>
            <a:r>
              <a:rPr lang="fr-FR" dirty="0"/>
              <a:t>Appliquer la science à la société</a:t>
            </a:r>
          </a:p>
        </p:txBody>
      </p:sp>
    </p:spTree>
    <p:extLst>
      <p:ext uri="{BB962C8B-B14F-4D97-AF65-F5344CB8AC3E}">
        <p14:creationId xmlns:p14="http://schemas.microsoft.com/office/powerpoint/2010/main" val="2972507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98824"/>
            <a:ext cx="7498080" cy="5949576"/>
          </a:xfrm>
        </p:spPr>
        <p:txBody>
          <a:bodyPr/>
          <a:lstStyle/>
          <a:p>
            <a:pPr marL="82296" indent="0">
              <a:buNone/>
            </a:pPr>
            <a:r>
              <a:rPr lang="fr-FR" u="sng" dirty="0"/>
              <a:t>3.1 La science comme modèle et comme institution</a:t>
            </a:r>
            <a:endParaRPr lang="fr-FR" dirty="0"/>
          </a:p>
          <a:p>
            <a:pPr marL="82296" indent="0">
              <a:buNone/>
            </a:pPr>
            <a:endParaRPr lang="fr-FR" sz="2000" dirty="0"/>
          </a:p>
          <a:p>
            <a:pPr>
              <a:buFontTx/>
              <a:buChar char="-"/>
            </a:pPr>
            <a:r>
              <a:rPr lang="fr-FR" dirty="0"/>
              <a:t>Le modèle de la méthode scientifique</a:t>
            </a:r>
          </a:p>
          <a:p>
            <a:pPr marL="82296" indent="0">
              <a:buNone/>
            </a:pPr>
            <a:endParaRPr lang="fr-FR" sz="1200" dirty="0"/>
          </a:p>
          <a:p>
            <a:pPr>
              <a:buFontTx/>
              <a:buChar char="-"/>
            </a:pPr>
            <a:r>
              <a:rPr lang="fr-FR" dirty="0"/>
              <a:t>Le rôle de l’Université</a:t>
            </a:r>
          </a:p>
          <a:p>
            <a:pPr marL="82296" indent="0">
              <a:buNone/>
            </a:pPr>
            <a:endParaRPr lang="fr-FR" sz="1200" dirty="0"/>
          </a:p>
          <a:p>
            <a:pPr>
              <a:buFontTx/>
              <a:buChar char="-"/>
            </a:pPr>
            <a:r>
              <a:rPr lang="fr-FR" dirty="0"/>
              <a:t>Exemple de la physique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176" y="4368800"/>
            <a:ext cx="37973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EFC8-C4CD-F2A8-9255-14BF1D2A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Organisation du cours et 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E7A5B-AA32-ABD8-5B27-5429F980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FR" b="1" i="1" dirty="0"/>
              <a:t>Evaluation :</a:t>
            </a:r>
          </a:p>
          <a:p>
            <a:pPr>
              <a:buFontTx/>
              <a:buChar char="-"/>
            </a:pPr>
            <a:r>
              <a:rPr lang="fr-FR" dirty="0"/>
              <a:t>Pour les L1 Sociologie et L1 </a:t>
            </a:r>
            <a:r>
              <a:rPr lang="fr-FR" dirty="0" err="1"/>
              <a:t>Bilicence</a:t>
            </a:r>
            <a:r>
              <a:rPr lang="fr-FR" dirty="0"/>
              <a:t> : examen en janvier 2025 (séance de révision tutorée 17/12)</a:t>
            </a:r>
          </a:p>
          <a:p>
            <a:pPr marL="82296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Pour les optionnaires : examen le 10/12/2024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-&gt; Format commun : deux questions </a:t>
            </a:r>
          </a:p>
          <a:p>
            <a:pPr marL="82296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Pour les Erasmus, voir avec l’enseignant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091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3412"/>
            <a:ext cx="7498080" cy="5844988"/>
          </a:xfrm>
        </p:spPr>
        <p:txBody>
          <a:bodyPr/>
          <a:lstStyle/>
          <a:p>
            <a:pPr marL="82296" indent="0">
              <a:buNone/>
            </a:pPr>
            <a:r>
              <a:rPr lang="fr-FR" u="sng"/>
              <a:t>3.2 La </a:t>
            </a:r>
            <a:r>
              <a:rPr lang="fr-FR" u="sng" dirty="0"/>
              <a:t>biologie comme science de référence</a:t>
            </a: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49400"/>
            <a:ext cx="2667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6941" y="5423647"/>
            <a:ext cx="165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Claude Bernard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689" y="2159747"/>
            <a:ext cx="2209800" cy="3263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5059" y="5632824"/>
            <a:ext cx="166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Charles Darwin</a:t>
            </a:r>
          </a:p>
        </p:txBody>
      </p:sp>
    </p:spTree>
    <p:extLst>
      <p:ext uri="{BB962C8B-B14F-4D97-AF65-F5344CB8AC3E}">
        <p14:creationId xmlns:p14="http://schemas.microsoft.com/office/powerpoint/2010/main" val="3067371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02" y="155109"/>
            <a:ext cx="7498080" cy="1876892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chemeClr val="tx1"/>
                </a:solidFill>
                <a:effectLst/>
              </a:rPr>
              <a:t>3.3 Auguste Comte et le positivisme</a:t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778001"/>
            <a:ext cx="2260600" cy="328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902" y="5067301"/>
            <a:ext cx="3044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Auguste Comte, 1798-1857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0864" y="1778001"/>
            <a:ext cx="40341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/>
              <a:t>- Créateur du mot « sociologie » (dans son </a:t>
            </a:r>
            <a:r>
              <a:rPr lang="fr-FR" sz="2600" i="1" dirty="0"/>
              <a:t>Cours de philosophie positive</a:t>
            </a:r>
            <a:r>
              <a:rPr lang="fr-FR" sz="2600" dirty="0"/>
              <a:t>)</a:t>
            </a:r>
          </a:p>
          <a:p>
            <a:endParaRPr lang="fr-FR" sz="2600" dirty="0"/>
          </a:p>
          <a:p>
            <a:r>
              <a:rPr lang="fr-FR" sz="2600" dirty="0"/>
              <a:t>- Fondateur du positivisme</a:t>
            </a:r>
          </a:p>
          <a:p>
            <a:endParaRPr lang="fr-FR" sz="2600" dirty="0"/>
          </a:p>
          <a:p>
            <a:r>
              <a:rPr lang="fr-FR" sz="2600" dirty="0"/>
              <a:t>- Lois des trois états</a:t>
            </a:r>
          </a:p>
          <a:p>
            <a:endParaRPr lang="fr-FR" sz="2600" dirty="0"/>
          </a:p>
          <a:p>
            <a:r>
              <a:rPr lang="fr-FR" sz="2600" dirty="0"/>
              <a:t>- Premières idées directrices sur la sociologie : statique et dynamique sociales </a:t>
            </a:r>
          </a:p>
        </p:txBody>
      </p:sp>
    </p:spTree>
    <p:extLst>
      <p:ext uri="{BB962C8B-B14F-4D97-AF65-F5344CB8AC3E}">
        <p14:creationId xmlns:p14="http://schemas.microsoft.com/office/powerpoint/2010/main" val="403863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170A1-C7EF-D2BA-E742-CEFA5A6D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1994C-D1C9-4C37-DBC2-39281881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b="1" dirty="0"/>
              <a:t>Partie I : </a:t>
            </a:r>
            <a:r>
              <a:rPr lang="fr-FR" dirty="0"/>
              <a:t>Les trois révolutions et la naissance de la sociologie au XIXe siècle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b="1" dirty="0"/>
              <a:t>Partie II : </a:t>
            </a:r>
            <a:r>
              <a:rPr lang="fr-FR" dirty="0"/>
              <a:t>Regards sur trois précurseurs. Tocqueville, Marx et Comte</a:t>
            </a:r>
          </a:p>
        </p:txBody>
      </p:sp>
      <p:pic>
        <p:nvPicPr>
          <p:cNvPr id="5" name="Image 4" descr="Une image contenant portrait, croquis, Visage humain, dessin&#10;&#10;Description générée automatiquement">
            <a:extLst>
              <a:ext uri="{FF2B5EF4-FFF2-40B4-BE49-F238E27FC236}">
                <a16:creationId xmlns:a16="http://schemas.microsoft.com/office/drawing/2014/main" id="{17A1C602-A395-32E3-EFA9-0FAB908A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85" y="4579687"/>
            <a:ext cx="1549400" cy="1308100"/>
          </a:xfrm>
          <a:prstGeom prst="rect">
            <a:avLst/>
          </a:prstGeom>
        </p:spPr>
      </p:pic>
      <p:pic>
        <p:nvPicPr>
          <p:cNvPr id="7" name="Image 6" descr="Une image contenant habits, Barbe humaine, personne, Visage humain&#10;&#10;Description générée automatiquement">
            <a:extLst>
              <a:ext uri="{FF2B5EF4-FFF2-40B4-BE49-F238E27FC236}">
                <a16:creationId xmlns:a16="http://schemas.microsoft.com/office/drawing/2014/main" id="{C553150F-5FF3-58A7-FAB5-4D7AEC34D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4433637"/>
            <a:ext cx="1257300" cy="1600200"/>
          </a:xfrm>
          <a:prstGeom prst="rect">
            <a:avLst/>
          </a:prstGeom>
        </p:spPr>
      </p:pic>
      <p:pic>
        <p:nvPicPr>
          <p:cNvPr id="9" name="Image 8" descr="Une image contenant portrait, Visage humain, habits, croquis&#10;&#10;Description générée automatiquement">
            <a:extLst>
              <a:ext uri="{FF2B5EF4-FFF2-40B4-BE49-F238E27FC236}">
                <a16:creationId xmlns:a16="http://schemas.microsoft.com/office/drawing/2014/main" id="{F11A2465-CD1F-F343-E9B9-E6C58BCAA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292" y="442728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EEFFE-9DAE-27D6-7045-12C36A39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3988A-59AF-0DCE-13D8-0A9FCE85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fr-FR" b="1" dirty="0"/>
              <a:t>Bibliographie générale (ouvrages à la BU) </a:t>
            </a:r>
            <a:r>
              <a:rPr lang="fr-FR" dirty="0"/>
              <a:t>:</a:t>
            </a:r>
          </a:p>
          <a:p>
            <a:r>
              <a:rPr lang="fr-FR" dirty="0">
                <a:highlight>
                  <a:srgbClr val="FFFF00"/>
                </a:highlight>
              </a:rPr>
              <a:t>Berthelot J.-M., </a:t>
            </a:r>
            <a:r>
              <a:rPr lang="fr-FR" i="1" dirty="0">
                <a:highlight>
                  <a:srgbClr val="FFFF00"/>
                </a:highlight>
              </a:rPr>
              <a:t>La construction de la sociologie</a:t>
            </a:r>
            <a:r>
              <a:rPr lang="fr-FR" dirty="0">
                <a:highlight>
                  <a:srgbClr val="FFFF00"/>
                </a:highlight>
              </a:rPr>
              <a:t>, Paris, PUF, 2005.</a:t>
            </a:r>
          </a:p>
          <a:p>
            <a:r>
              <a:rPr lang="fr-FR" dirty="0" err="1"/>
              <a:t>Cuin</a:t>
            </a:r>
            <a:r>
              <a:rPr lang="fr-FR" dirty="0"/>
              <a:t> C.-H. </a:t>
            </a:r>
            <a:r>
              <a:rPr lang="fr-FR" i="1" dirty="0"/>
              <a:t>et alii</a:t>
            </a:r>
            <a:r>
              <a:rPr lang="fr-FR" dirty="0"/>
              <a:t>, </a:t>
            </a:r>
            <a:r>
              <a:rPr lang="fr-FR" i="1" dirty="0"/>
              <a:t>Histoire de la sociologie. De 1789 à nos jours</a:t>
            </a:r>
            <a:r>
              <a:rPr lang="fr-FR" dirty="0"/>
              <a:t>, Paris, La Découverte, 2017.</a:t>
            </a:r>
          </a:p>
          <a:p>
            <a:r>
              <a:rPr lang="fr-FR" dirty="0"/>
              <a:t>Dortier J.-F., </a:t>
            </a:r>
            <a:r>
              <a:rPr lang="fr-FR" i="1" dirty="0"/>
              <a:t>Une histoire des sciences humaines</a:t>
            </a:r>
            <a:r>
              <a:rPr lang="fr-FR" dirty="0"/>
              <a:t>, Paris, Ed. Sciences humaines, 2005.</a:t>
            </a:r>
          </a:p>
          <a:p>
            <a:r>
              <a:rPr lang="fr-FR" dirty="0" err="1"/>
              <a:t>Heilbron</a:t>
            </a:r>
            <a:r>
              <a:rPr lang="fr-FR" dirty="0"/>
              <a:t> J., </a:t>
            </a:r>
            <a:r>
              <a:rPr lang="fr-FR" i="1" dirty="0"/>
              <a:t>Naissance de la sociologie</a:t>
            </a:r>
            <a:r>
              <a:rPr lang="fr-FR" dirty="0"/>
              <a:t>, Marseille, </a:t>
            </a:r>
            <a:r>
              <a:rPr lang="fr-FR" dirty="0" err="1"/>
              <a:t>Agone</a:t>
            </a:r>
            <a:r>
              <a:rPr lang="fr-FR" dirty="0"/>
              <a:t>, 2006.</a:t>
            </a:r>
          </a:p>
          <a:p>
            <a:r>
              <a:rPr lang="fr-FR" dirty="0">
                <a:highlight>
                  <a:srgbClr val="FFFF00"/>
                </a:highlight>
              </a:rPr>
              <a:t>Lallement M., </a:t>
            </a:r>
            <a:r>
              <a:rPr lang="fr-FR" i="1" dirty="0">
                <a:highlight>
                  <a:srgbClr val="FFFF00"/>
                </a:highlight>
              </a:rPr>
              <a:t>Histoire des idées sociologiques. Des origines à Weber</a:t>
            </a:r>
            <a:r>
              <a:rPr lang="fr-FR" dirty="0">
                <a:highlight>
                  <a:srgbClr val="FFFF00"/>
                </a:highlight>
              </a:rPr>
              <a:t>, Paris, Armand Colin, 2017</a:t>
            </a:r>
            <a:r>
              <a:rPr lang="fr-FR" dirty="0"/>
              <a:t>.</a:t>
            </a:r>
          </a:p>
          <a:p>
            <a:r>
              <a:rPr lang="fr-FR" dirty="0" err="1"/>
              <a:t>Nisbet</a:t>
            </a:r>
            <a:r>
              <a:rPr lang="fr-FR" dirty="0"/>
              <a:t> R., </a:t>
            </a:r>
            <a:r>
              <a:rPr lang="fr-FR" i="1" dirty="0"/>
              <a:t>La tradition sociologique</a:t>
            </a:r>
            <a:r>
              <a:rPr lang="fr-FR" dirty="0"/>
              <a:t>, Paris, PUF,  2011.</a:t>
            </a:r>
          </a:p>
          <a:p>
            <a:r>
              <a:rPr lang="fr-FR" dirty="0"/>
              <a:t>Simon P.-J., </a:t>
            </a:r>
            <a:r>
              <a:rPr lang="fr-FR" i="1" dirty="0"/>
              <a:t>Histoire de la sociologie</a:t>
            </a:r>
            <a:r>
              <a:rPr lang="fr-FR" dirty="0"/>
              <a:t>, PUF, 2008.</a:t>
            </a:r>
          </a:p>
          <a:p>
            <a:r>
              <a:rPr lang="fr-FR" dirty="0"/>
              <a:t>Valade B., </a:t>
            </a:r>
            <a:r>
              <a:rPr lang="fr-FR" i="1" dirty="0"/>
              <a:t>Introduction aux sciences sociales</a:t>
            </a:r>
            <a:r>
              <a:rPr lang="fr-FR" dirty="0"/>
              <a:t>, Paris, PUF, 1996.</a:t>
            </a:r>
          </a:p>
          <a:p>
            <a:endParaRPr lang="fr-FR" dirty="0"/>
          </a:p>
          <a:p>
            <a:pPr marL="82296" indent="0">
              <a:buNone/>
            </a:pPr>
            <a:r>
              <a:rPr lang="fr-FR" dirty="0"/>
              <a:t>-&gt; Bibliographie plus longue disponible bientôt sur Moodle</a:t>
            </a:r>
          </a:p>
          <a:p>
            <a:pPr marL="82296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4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EEFFE-9DAE-27D6-7045-12C36A39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3988A-59AF-0DCE-13D8-0A9FCE85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4411739" cy="48006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fr-FR" b="1" dirty="0"/>
              <a:t>Bibliographie sur les trois auteurs étudiés (ouvrages à la BU) </a:t>
            </a:r>
            <a:r>
              <a:rPr lang="fr-FR" dirty="0"/>
              <a:t>: elle sera précisée au début de la partie II du cours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Si l’on devait choisir :</a:t>
            </a:r>
          </a:p>
          <a:p>
            <a:r>
              <a:rPr lang="fr-FR" dirty="0"/>
              <a:t>Alexis de Tocqueville, </a:t>
            </a:r>
            <a:r>
              <a:rPr lang="fr-FR" i="1" dirty="0"/>
              <a:t>De la démocratie en Amérique tome 2</a:t>
            </a:r>
            <a:r>
              <a:rPr lang="fr-FR" dirty="0"/>
              <a:t>, Paris, GF, 1981.</a:t>
            </a:r>
          </a:p>
          <a:p>
            <a:r>
              <a:rPr lang="fr-FR" dirty="0"/>
              <a:t>Karl Marx, </a:t>
            </a:r>
            <a:r>
              <a:rPr lang="fr-FR" i="1" dirty="0"/>
              <a:t>Le 18 brumaire de Louis-Bonaparte</a:t>
            </a:r>
            <a:r>
              <a:rPr lang="fr-FR" dirty="0"/>
              <a:t>, Paris, GF, 2007.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" name="Image 4" descr="Une image contenant texte, habits, livre, personne&#10;&#10;Description générée automatiquement">
            <a:extLst>
              <a:ext uri="{FF2B5EF4-FFF2-40B4-BE49-F238E27FC236}">
                <a16:creationId xmlns:a16="http://schemas.microsoft.com/office/drawing/2014/main" id="{230E4EBD-A0EA-9DFF-5B71-777B7708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969085"/>
            <a:ext cx="1676400" cy="2768600"/>
          </a:xfrm>
          <a:prstGeom prst="rect">
            <a:avLst/>
          </a:prstGeom>
        </p:spPr>
      </p:pic>
      <p:pic>
        <p:nvPicPr>
          <p:cNvPr id="7" name="Image 6" descr="Une image contenant texte, Visage humain, affiche, personne&#10;&#10;Description générée automatiquement">
            <a:extLst>
              <a:ext uri="{FF2B5EF4-FFF2-40B4-BE49-F238E27FC236}">
                <a16:creationId xmlns:a16="http://schemas.microsoft.com/office/drawing/2014/main" id="{6CA221C3-C5E0-1BBD-F233-2EB7CFEF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92" y="1286042"/>
            <a:ext cx="16764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827F2-ED52-1FEA-A70A-163A9099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conseils…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E21E9-A9D1-C06A-3AB4-66E93A2F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3556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Présence en CM et en TD</a:t>
            </a:r>
          </a:p>
          <a:p>
            <a:r>
              <a:rPr lang="fr-FR" dirty="0"/>
              <a:t>Lecture assidue des textes obligatoires du TD</a:t>
            </a:r>
          </a:p>
          <a:p>
            <a:r>
              <a:rPr lang="fr-FR" dirty="0"/>
              <a:t>Lecture de textes supplémentaires (au moins un livre)… voir mes conseils bibliographiques</a:t>
            </a:r>
          </a:p>
          <a:p>
            <a:endParaRPr lang="fr-FR" dirty="0"/>
          </a:p>
          <a:p>
            <a:r>
              <a:rPr lang="fr-FR" dirty="0"/>
              <a:t>Utilisation de ressources numériques (podcasts, sites </a:t>
            </a:r>
            <a:r>
              <a:rPr lang="fr-FR" dirty="0" err="1"/>
              <a:t>internets</a:t>
            </a:r>
            <a:r>
              <a:rPr lang="fr-FR" dirty="0"/>
              <a:t>, etc.) sur les auteurs classiques (Marx, Tocqueville)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Classiques des sciences sociales : http://</a:t>
            </a:r>
            <a:r>
              <a:rPr lang="fr-FR" dirty="0" err="1"/>
              <a:t>classiques.uqac.ca</a:t>
            </a:r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95562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1894</TotalTime>
  <Words>2307</Words>
  <Application>Microsoft Macintosh PowerPoint</Application>
  <PresentationFormat>Affichage à l'écran (4:3)</PresentationFormat>
  <Paragraphs>383</Paragraphs>
  <Slides>51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8" baseType="lpstr">
      <vt:lpstr>Aptos</vt:lpstr>
      <vt:lpstr>Arial</vt:lpstr>
      <vt:lpstr>Gill Sans MT</vt:lpstr>
      <vt:lpstr>Verdana</vt:lpstr>
      <vt:lpstr>Wingdings</vt:lpstr>
      <vt:lpstr>Wingdings 2</vt:lpstr>
      <vt:lpstr>Solstice</vt:lpstr>
      <vt:lpstr>Présentation PowerPoint</vt:lpstr>
      <vt:lpstr>Bienvenue à la Sorbonne !</vt:lpstr>
      <vt:lpstr>Quelques mots de présentation…</vt:lpstr>
      <vt:lpstr>Organisation du cours et évaluation</vt:lpstr>
      <vt:lpstr>Organisation du cours et évaluation</vt:lpstr>
      <vt:lpstr>Plan du cours</vt:lpstr>
      <vt:lpstr>Conseils bibliographiques</vt:lpstr>
      <vt:lpstr>Conseils bibliographiques</vt:lpstr>
      <vt:lpstr>Quelques conseils…</vt:lpstr>
      <vt:lpstr>Quelques conseils…</vt:lpstr>
      <vt:lpstr>Cours 1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I. Révolution économique et industrielle et enquêtes sociales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II. Révolution démocratique et doctrines socialistes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III. Une révolution dans les sciences </vt:lpstr>
      <vt:lpstr>Introduction</vt:lpstr>
      <vt:lpstr>Présentation PowerPoint</vt:lpstr>
      <vt:lpstr>Présentation PowerPoint</vt:lpstr>
      <vt:lpstr>3.3 Auguste Comte et le positivisme </vt:lpstr>
    </vt:vector>
  </TitlesOfParts>
  <Company>Paris Sorbonne University Abu Dhabi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Axe 1 : Origines de la sociologie</dc:title>
  <dc:creator>sebastien mosbah-natanson</dc:creator>
  <cp:lastModifiedBy>sebastien mosbah-natanson</cp:lastModifiedBy>
  <cp:revision>105</cp:revision>
  <dcterms:created xsi:type="dcterms:W3CDTF">2017-01-14T16:29:57Z</dcterms:created>
  <dcterms:modified xsi:type="dcterms:W3CDTF">2024-10-22T08:13:36Z</dcterms:modified>
</cp:coreProperties>
</file>