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73" r:id="rId3"/>
    <p:sldId id="260" r:id="rId4"/>
    <p:sldId id="263" r:id="rId5"/>
    <p:sldId id="264" r:id="rId6"/>
    <p:sldId id="265" r:id="rId7"/>
    <p:sldId id="271" r:id="rId8"/>
    <p:sldId id="266" r:id="rId9"/>
    <p:sldId id="267" r:id="rId10"/>
    <p:sldId id="268" r:id="rId11"/>
    <p:sldId id="272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15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11/4/24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11/4/24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b="1" dirty="0"/>
              <a:t>L3 Sociologie des religions</a:t>
            </a:r>
            <a:br>
              <a:rPr lang="fr-FR" dirty="0"/>
            </a:b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Sébastien Mosbah-Natanson</a:t>
            </a:r>
          </a:p>
          <a:p>
            <a:r>
              <a:rPr lang="fr-FR" dirty="0" err="1"/>
              <a:t>sebastien.mosbah_natanson@sorbonne-universite.fr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841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800" b="1" dirty="0"/>
              <a:t>II. Le destin social de la religion</a:t>
            </a:r>
          </a:p>
          <a:p>
            <a:pPr marL="114300" indent="0">
              <a:buNone/>
            </a:pPr>
            <a:endParaRPr lang="fr-FR" sz="2400" b="1" dirty="0"/>
          </a:p>
          <a:p>
            <a:pPr marL="114300" indent="0">
              <a:buNone/>
            </a:pPr>
            <a:r>
              <a:rPr lang="fr-FR" sz="2400" b="1" dirty="0"/>
              <a:t>2.1 La signification sociale de la religion</a:t>
            </a:r>
          </a:p>
          <a:p>
            <a:pPr marL="114300" indent="0">
              <a:buNone/>
            </a:pPr>
            <a:endParaRPr lang="fr-FR" sz="1000" b="1" dirty="0"/>
          </a:p>
          <a:p>
            <a:r>
              <a:rPr lang="fr-FR" dirty="0"/>
              <a:t>Pour Durkheim, la religion est une chose bien réelle. Comment comprendre cette affirmation ?</a:t>
            </a:r>
          </a:p>
          <a:p>
            <a:endParaRPr lang="fr-FR" dirty="0"/>
          </a:p>
          <a:p>
            <a:r>
              <a:rPr lang="fr-FR" dirty="0"/>
              <a:t>Derrière le sacré, on trouve la société</a:t>
            </a:r>
          </a:p>
          <a:p>
            <a:endParaRPr lang="fr-FR" dirty="0"/>
          </a:p>
          <a:p>
            <a:r>
              <a:rPr lang="fr-FR" dirty="0"/>
              <a:t>Les dieux sont les formes symboliques à travers lesquelles les hommes adorent la vie collective</a:t>
            </a:r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545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800" dirty="0"/>
              <a:t>Cours 2 : La sociologie durkheimienne de la religion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forces religieuses ne sont que des « forces collectives hypostasiées, c’est-à-dire des forces morales ; elles sont faites des idées et des sentiments qu’éveille en nous le spectacle de la société ».</a:t>
            </a:r>
          </a:p>
          <a:p>
            <a:endParaRPr lang="fr-FR" dirty="0"/>
          </a:p>
          <a:p>
            <a:r>
              <a:rPr lang="fr-FR" dirty="0"/>
              <a:t>« Le principe sacré n’est autre chose que la société hypostasiée et transfigurée. »</a:t>
            </a:r>
          </a:p>
        </p:txBody>
      </p:sp>
    </p:spTree>
    <p:extLst>
      <p:ext uri="{BB962C8B-B14F-4D97-AF65-F5344CB8AC3E}">
        <p14:creationId xmlns:p14="http://schemas.microsoft.com/office/powerpoint/2010/main" val="1183292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400" b="1" dirty="0"/>
              <a:t>2.2 Quelle religion pour la société moderne ?</a:t>
            </a:r>
          </a:p>
          <a:p>
            <a:pPr marL="114300" indent="0">
              <a:buNone/>
            </a:pPr>
            <a:endParaRPr lang="fr-FR" sz="2400" dirty="0"/>
          </a:p>
          <a:p>
            <a:r>
              <a:rPr lang="fr-FR" sz="2400" dirty="0"/>
              <a:t>Le religieux au delà du religieux ? L’analyse religieuse des grandes passions politiques est permise par le schéma durkheimien.</a:t>
            </a:r>
          </a:p>
          <a:p>
            <a:endParaRPr lang="fr-FR" sz="2400" dirty="0"/>
          </a:p>
          <a:p>
            <a:r>
              <a:rPr lang="fr-FR" sz="2400" dirty="0"/>
              <a:t>Exemple de la révolution française</a:t>
            </a:r>
          </a:p>
          <a:p>
            <a:endParaRPr lang="fr-FR" sz="2400" dirty="0"/>
          </a:p>
          <a:p>
            <a:r>
              <a:rPr lang="fr-FR" sz="2400" dirty="0"/>
              <a:t>L’individualisme moderne comme nouvelle religion de la société moderne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2954051" y="44090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07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1E997F-EAE3-EDF8-4F22-D77AEEBD3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Conseils bibliographiques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EB8340-BBC5-9CCD-F02E-88607E047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/>
              <a:t>Qu’est-ce que la religion ? </a:t>
            </a:r>
            <a:r>
              <a:rPr lang="fr-FR" dirty="0"/>
              <a:t>de </a:t>
            </a:r>
            <a:r>
              <a:rPr lang="fr-FR" dirty="0" err="1"/>
              <a:t>Shmuel</a:t>
            </a:r>
            <a:r>
              <a:rPr lang="fr-FR" dirty="0"/>
              <a:t> Trigano</a:t>
            </a:r>
          </a:p>
          <a:p>
            <a:pPr marL="114300" indent="0">
              <a:buNone/>
            </a:pPr>
            <a:r>
              <a:rPr lang="fr-FR" dirty="0"/>
              <a:t>Chapitre sur Durkheim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i="1" dirty="0"/>
              <a:t>Sociologies et religions. Approches classiques</a:t>
            </a:r>
            <a:r>
              <a:rPr lang="fr-FR" dirty="0"/>
              <a:t>, dirigé par D. Hervieu-Léger et J.-P. </a:t>
            </a:r>
            <a:r>
              <a:rPr lang="fr-FR" dirty="0" err="1"/>
              <a:t>Willaime</a:t>
            </a:r>
            <a:endParaRPr lang="fr-FR" dirty="0"/>
          </a:p>
          <a:p>
            <a:pPr marL="114300" indent="0">
              <a:buNone/>
            </a:pPr>
            <a:r>
              <a:rPr lang="fr-FR" dirty="0"/>
              <a:t>Chapitre sur Durkheim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i="1" dirty="0"/>
              <a:t>Sociologie des religions</a:t>
            </a:r>
            <a:r>
              <a:rPr lang="fr-FR" dirty="0"/>
              <a:t>, de O. Bobineau et S. Tank-</a:t>
            </a:r>
            <a:r>
              <a:rPr lang="fr-FR" dirty="0" err="1"/>
              <a:t>Storper</a:t>
            </a:r>
            <a:endParaRPr lang="fr-FR" dirty="0"/>
          </a:p>
          <a:p>
            <a:pPr marL="114300" indent="0">
              <a:buNone/>
            </a:pPr>
            <a:r>
              <a:rPr lang="fr-FR" dirty="0"/>
              <a:t>Chapitre sur Durkheim (très synthétique)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Ressources mises sur Moodle</a:t>
            </a:r>
          </a:p>
        </p:txBody>
      </p:sp>
    </p:spTree>
    <p:extLst>
      <p:ext uri="{BB962C8B-B14F-4D97-AF65-F5344CB8AC3E}">
        <p14:creationId xmlns:p14="http://schemas.microsoft.com/office/powerpoint/2010/main" val="162323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800" b="1" dirty="0"/>
              <a:t>Introduction </a:t>
            </a:r>
            <a:r>
              <a:rPr lang="fr-FR" b="1" dirty="0"/>
              <a:t>: la révélation du religieux chez Durkheim</a:t>
            </a:r>
          </a:p>
          <a:p>
            <a:r>
              <a:rPr lang="fr-FR" dirty="0"/>
              <a:t>David Emile Durkheim : « n’oubliez pas que je suis fils de rabbin »</a:t>
            </a:r>
          </a:p>
          <a:p>
            <a:endParaRPr lang="fr-FR" dirty="0"/>
          </a:p>
          <a:p>
            <a:r>
              <a:rPr lang="fr-FR" dirty="0"/>
              <a:t>Son point de départ : la question de la morale</a:t>
            </a:r>
          </a:p>
          <a:p>
            <a:endParaRPr lang="fr-FR" dirty="0"/>
          </a:p>
          <a:p>
            <a:r>
              <a:rPr lang="fr-FR" dirty="0"/>
              <a:t>La question de la religion devient centrale après 1895</a:t>
            </a:r>
          </a:p>
          <a:p>
            <a:endParaRPr lang="fr-FR" dirty="0"/>
          </a:p>
          <a:p>
            <a:r>
              <a:rPr lang="fr-FR" dirty="0"/>
              <a:t>Aboutissement : publication des Formes élémentaires de la vie religieuse en 1912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802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514350">
              <a:buAutoNum type="romanUcPeriod"/>
            </a:pPr>
            <a:r>
              <a:rPr lang="fr-FR" sz="2800" b="1" dirty="0"/>
              <a:t>Les origines sociales de la religion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Aborder la religion comme un fait social</a:t>
            </a:r>
          </a:p>
          <a:p>
            <a:r>
              <a:rPr lang="fr-FR" dirty="0"/>
              <a:t>En se dissociant du point de vue des religieux, des philosophes et des historiens</a:t>
            </a:r>
          </a:p>
          <a:p>
            <a:endParaRPr lang="fr-FR" dirty="0"/>
          </a:p>
          <a:p>
            <a:r>
              <a:rPr lang="fr-FR" dirty="0"/>
              <a:t>Démarche génétique : à l’origine du fait religieux</a:t>
            </a:r>
          </a:p>
          <a:p>
            <a:r>
              <a:rPr lang="fr-FR" dirty="0"/>
              <a:t>Le totémisme australien comme religion la plus élémentaire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927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fr-FR" sz="2400" b="1" dirty="0"/>
              <a:t>1.1 Construire une définition de la religion</a:t>
            </a:r>
          </a:p>
          <a:p>
            <a:r>
              <a:rPr lang="fr-FR" dirty="0"/>
              <a:t>Recherche durkheimienne d’une définition provisoire</a:t>
            </a:r>
          </a:p>
          <a:p>
            <a:r>
              <a:rPr lang="fr-FR" dirty="0"/>
              <a:t>À partir d’un critère objectif (il exclut le « surnaturel » ou la « divinité)</a:t>
            </a:r>
          </a:p>
          <a:p>
            <a:endParaRPr lang="fr-FR" dirty="0"/>
          </a:p>
          <a:p>
            <a:r>
              <a:rPr lang="fr-FR" dirty="0"/>
              <a:t>Dans toute religion, on trouve des croyances et des pratiques (ou rites)</a:t>
            </a:r>
          </a:p>
          <a:p>
            <a:r>
              <a:rPr lang="fr-FR" dirty="0"/>
              <a:t>Cela concerne toujours un collectif</a:t>
            </a:r>
          </a:p>
          <a:p>
            <a:endParaRPr lang="fr-FR" dirty="0"/>
          </a:p>
          <a:p>
            <a:r>
              <a:rPr lang="fr-CA" dirty="0"/>
              <a:t>« Une religion est un système solidaire de croyances et de pratiques relatives à des choses sacrées, c’est-à-dire séparées, interdites, croyances et pratiques qui unissent en une même communauté morale, appelée </a:t>
            </a:r>
            <a:r>
              <a:rPr lang="fr-CA" dirty="0" err="1"/>
              <a:t>Eglise</a:t>
            </a:r>
            <a:r>
              <a:rPr lang="fr-CA" dirty="0"/>
              <a:t>, tous ceux qui y adhèrent. »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203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400" b="1" dirty="0"/>
              <a:t>1.2 Le sacré et le profane</a:t>
            </a:r>
          </a:p>
          <a:p>
            <a:r>
              <a:rPr lang="fr-FR" dirty="0"/>
              <a:t>Une distinction absolue et universelle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Deux domaines séparés et rivaux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Les relations entre le sacré et le profane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Le fort contenu émotionnel du sacré</a:t>
            </a:r>
          </a:p>
        </p:txBody>
      </p:sp>
    </p:spTree>
    <p:extLst>
      <p:ext uri="{BB962C8B-B14F-4D97-AF65-F5344CB8AC3E}">
        <p14:creationId xmlns:p14="http://schemas.microsoft.com/office/powerpoint/2010/main" val="352730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400" b="1" dirty="0"/>
              <a:t>1.2 Le sacré et le profane</a:t>
            </a:r>
          </a:p>
          <a:p>
            <a:pPr marL="114300" indent="0">
              <a:buNone/>
            </a:pPr>
            <a:r>
              <a:rPr lang="fr-FR" dirty="0"/>
              <a:t>Remarques critiques :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Le sacré est indéfini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Une distinction qui n’est plus retenue un siècle après</a:t>
            </a:r>
          </a:p>
        </p:txBody>
      </p:sp>
    </p:spTree>
    <p:extLst>
      <p:ext uri="{BB962C8B-B14F-4D97-AF65-F5344CB8AC3E}">
        <p14:creationId xmlns:p14="http://schemas.microsoft.com/office/powerpoint/2010/main" val="328010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FR" sz="2400" b="1" dirty="0"/>
              <a:t>1.3 L’origine sociale de la religion</a:t>
            </a:r>
            <a:endParaRPr lang="fr-FR" sz="2400" dirty="0"/>
          </a:p>
          <a:p>
            <a:r>
              <a:rPr lang="fr-FR" dirty="0"/>
              <a:t>Ethnographie des aborigènes d’Australie</a:t>
            </a:r>
          </a:p>
          <a:p>
            <a:r>
              <a:rPr lang="fr-FR" dirty="0"/>
              <a:t>La tribu </a:t>
            </a:r>
            <a:r>
              <a:rPr lang="fr-FR" dirty="0" err="1"/>
              <a:t>warramunga</a:t>
            </a:r>
            <a:r>
              <a:rPr lang="fr-FR" dirty="0"/>
              <a:t> qui adore le serpent </a:t>
            </a:r>
            <a:r>
              <a:rPr lang="fr-FR" dirty="0" err="1"/>
              <a:t>wollunga</a:t>
            </a:r>
            <a:endParaRPr lang="fr-FR" dirty="0"/>
          </a:p>
          <a:p>
            <a:endParaRPr lang="fr-FR" dirty="0"/>
          </a:p>
          <a:p>
            <a:r>
              <a:rPr lang="fr-FR" dirty="0"/>
              <a:t>Les fêtes religieuses qui rassemblent toute la tribu sont des moments d’intense exaltation, d’« effervescence collective »</a:t>
            </a:r>
          </a:p>
          <a:p>
            <a:r>
              <a:rPr lang="fr-FR" dirty="0"/>
              <a:t>Les aborigènes se sentent transportés par les Dieux</a:t>
            </a:r>
          </a:p>
          <a:p>
            <a:r>
              <a:rPr lang="fr-FR" dirty="0"/>
              <a:t>Interprétation de Durkheim : c’est ici la puissance du collectif, du social qui est en action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r>
              <a:rPr lang="fr-FR" dirty="0"/>
              <a:t>-&gt; « C’est donc dans ces milieux sociaux effervescents que parait être née </a:t>
            </a:r>
            <a:r>
              <a:rPr lang="fr-FR"/>
              <a:t>l’idée religieuse »</a:t>
            </a:r>
            <a:endParaRPr lang="fr-FR" dirty="0"/>
          </a:p>
          <a:p>
            <a:pPr marL="571500" indent="-45720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16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Cours 2 : La sociologie durkheimienne de la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400" b="1" dirty="0"/>
              <a:t>1.4 Maintenir la religion et la société : les rites</a:t>
            </a:r>
          </a:p>
          <a:p>
            <a:r>
              <a:rPr lang="fr-FR" dirty="0"/>
              <a:t>Les rites ont fonction de raviver et maintenir les sentiments religieux </a:t>
            </a:r>
          </a:p>
          <a:p>
            <a:pPr marL="114300" indent="0">
              <a:buNone/>
            </a:pPr>
            <a:endParaRPr lang="fr-FR" dirty="0"/>
          </a:p>
          <a:p>
            <a:r>
              <a:rPr lang="fr-FR" dirty="0"/>
              <a:t>Ils créent une « unité morale ». Ils sont « les moyens par lesquels le groupe social se réaffirme périodiquement ».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r>
              <a:rPr lang="fr-FR" dirty="0"/>
              <a:t>Trois types de rite :</a:t>
            </a:r>
          </a:p>
          <a:p>
            <a:pPr>
              <a:buFontTx/>
              <a:buChar char="-"/>
            </a:pPr>
            <a:r>
              <a:rPr lang="fr-FR" dirty="0"/>
              <a:t>Rites négatifs</a:t>
            </a:r>
          </a:p>
          <a:p>
            <a:pPr>
              <a:buFontTx/>
              <a:buChar char="-"/>
            </a:pPr>
            <a:r>
              <a:rPr lang="fr-FR" dirty="0"/>
              <a:t>Rites positifs</a:t>
            </a:r>
          </a:p>
          <a:p>
            <a:pPr>
              <a:buFontTx/>
              <a:buChar char="-"/>
            </a:pPr>
            <a:r>
              <a:rPr lang="fr-FR" dirty="0"/>
              <a:t>Rites piaculaires</a:t>
            </a:r>
          </a:p>
        </p:txBody>
      </p:sp>
    </p:spTree>
    <p:extLst>
      <p:ext uri="{BB962C8B-B14F-4D97-AF65-F5344CB8AC3E}">
        <p14:creationId xmlns:p14="http://schemas.microsoft.com/office/powerpoint/2010/main" val="341831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Cours 1 Sociologie des religions</Template>
  <TotalTime>170</TotalTime>
  <Words>682</Words>
  <Application>Microsoft Macintosh PowerPoint</Application>
  <PresentationFormat>Affichage à l'écran (4:3)</PresentationFormat>
  <Paragraphs>102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Contiguïté</vt:lpstr>
      <vt:lpstr>L3 Sociologie des religions </vt:lpstr>
      <vt:lpstr>Conseils bibliographiques</vt:lpstr>
      <vt:lpstr>Cours 2 : La sociologie durkheimienne de la religion</vt:lpstr>
      <vt:lpstr>Cours 2 : La sociologie durkheimienne de la religion</vt:lpstr>
      <vt:lpstr>Cours 2 : La sociologie durkheimienne de la religion</vt:lpstr>
      <vt:lpstr>Cours 2 : La sociologie durkheimienne de la religion</vt:lpstr>
      <vt:lpstr>Cours 2 : La sociologie durkheimienne de la religion</vt:lpstr>
      <vt:lpstr>Cours 2 : La sociologie durkheimienne de la religion</vt:lpstr>
      <vt:lpstr>Cours 2 : La sociologie durkheimienne de la religion</vt:lpstr>
      <vt:lpstr>Cours 2 : La sociologie durkheimienne de la religion</vt:lpstr>
      <vt:lpstr>Cours 2 : La sociologie durkheimienne de la religion</vt:lpstr>
      <vt:lpstr>Cours 2 : La sociologie durkheimienne de la religion</vt:lpstr>
    </vt:vector>
  </TitlesOfParts>
  <Company>SSI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 Sociologie des religions </dc:title>
  <dc:creator>Sébastien Mosbah-Natanson</dc:creator>
  <cp:lastModifiedBy>sebastien mosbah-natanson</cp:lastModifiedBy>
  <cp:revision>16</cp:revision>
  <dcterms:created xsi:type="dcterms:W3CDTF">2021-02-16T14:37:07Z</dcterms:created>
  <dcterms:modified xsi:type="dcterms:W3CDTF">2024-11-04T11:59:50Z</dcterms:modified>
</cp:coreProperties>
</file>