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60" r:id="rId3"/>
    <p:sldId id="301" r:id="rId4"/>
    <p:sldId id="314" r:id="rId5"/>
    <p:sldId id="315" r:id="rId6"/>
    <p:sldId id="316" r:id="rId7"/>
    <p:sldId id="317" r:id="rId8"/>
    <p:sldId id="323" r:id="rId9"/>
    <p:sldId id="318" r:id="rId10"/>
    <p:sldId id="319" r:id="rId11"/>
    <p:sldId id="320" r:id="rId12"/>
    <p:sldId id="321" r:id="rId13"/>
    <p:sldId id="322" r:id="rId14"/>
    <p:sldId id="325" r:id="rId15"/>
    <p:sldId id="324" r:id="rId16"/>
    <p:sldId id="326" r:id="rId17"/>
    <p:sldId id="328" r:id="rId18"/>
    <p:sldId id="327" r:id="rId19"/>
    <p:sldId id="329" r:id="rId20"/>
    <p:sldId id="330" r:id="rId21"/>
    <p:sldId id="331" r:id="rId22"/>
    <p:sldId id="263" r:id="rId23"/>
    <p:sldId id="262" r:id="rId24"/>
    <p:sldId id="261" r:id="rId25"/>
    <p:sldId id="273" r:id="rId26"/>
    <p:sldId id="264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3" autoAdjust="0"/>
    <p:restoredTop sz="94660"/>
  </p:normalViewPr>
  <p:slideViewPr>
    <p:cSldViewPr snapToGrid="0" snapToObjects="1">
      <p:cViewPr varScale="1">
        <p:scale>
          <a:sx n="113" d="100"/>
          <a:sy n="113" d="100"/>
        </p:scale>
        <p:origin x="1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12/3/23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12/3/23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12/3/23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b="1" dirty="0"/>
              <a:t>L3 Sociologie des religions</a:t>
            </a:r>
            <a:br>
              <a:rPr lang="fr-FR" dirty="0"/>
            </a:b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Sébastien Mosbah-Natanson</a:t>
            </a:r>
          </a:p>
          <a:p>
            <a:r>
              <a:rPr lang="fr-FR" dirty="0" err="1"/>
              <a:t>sebastien.mosbah_natanson@sorbonne-universite.fr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8415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fr-FR" i="1" dirty="0"/>
              <a:t>b. La sécularisation comme processus de pluralisation</a:t>
            </a:r>
          </a:p>
          <a:p>
            <a:pPr marL="114300" lvl="0" indent="0">
              <a:buNone/>
            </a:pPr>
            <a:endParaRPr lang="fr-FR" i="1" dirty="0"/>
          </a:p>
          <a:p>
            <a:r>
              <a:rPr lang="fr-FR" dirty="0"/>
              <a:t>L’émergence d’un « marché du religieux » dans les sociétés contemporaines.</a:t>
            </a:r>
            <a:r>
              <a:rPr lang="en-US" dirty="0"/>
              <a:t> </a:t>
            </a:r>
          </a:p>
          <a:p>
            <a:endParaRPr lang="fr-FR" dirty="0"/>
          </a:p>
          <a:p>
            <a:r>
              <a:rPr lang="fr-FR" dirty="0"/>
              <a:t>Qui va de pair l’affaiblissement de l’autorité religieuse.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fr-FR" dirty="0"/>
              <a:t>Le pluralisme renvoie donc à une transformation profonde de l’offre religieuse, du point de vue de sa pluralité, mais aussi du contenu lui-même de l’offre. </a:t>
            </a:r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0" indent="0">
              <a:buNone/>
            </a:pPr>
            <a:r>
              <a:rPr lang="fr-FR" i="1" dirty="0"/>
              <a:t>c. La sécularisation comme processus de privatisation et d’individualisation </a:t>
            </a:r>
          </a:p>
          <a:p>
            <a:pPr marL="114300" lvl="0" indent="0">
              <a:buNone/>
            </a:pPr>
            <a:endParaRPr lang="fr-FR" i="1" dirty="0"/>
          </a:p>
          <a:p>
            <a:r>
              <a:rPr lang="fr-FR" dirty="0"/>
              <a:t>La demande de religion est plus personnelle, plus subjective. Les interprétations personnelles, qui ne suivent pas ou peu les dogmes, se répandent.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fr-FR" dirty="0"/>
              <a:t>Les consommateurs privés de biens religieux choisissent ce qui les arrange.</a:t>
            </a:r>
            <a:r>
              <a:rPr lang="en-US" dirty="0"/>
              <a:t> </a:t>
            </a:r>
          </a:p>
          <a:p>
            <a:pPr marL="114300" lvl="0" indent="0">
              <a:buNone/>
            </a:pPr>
            <a:endParaRPr lang="fr-FR" dirty="0"/>
          </a:p>
          <a:p>
            <a:pPr marL="11430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i="1" dirty="0"/>
              <a:t>d. La sécularisation comme processus de rationalisation</a:t>
            </a:r>
            <a:r>
              <a:rPr lang="en-US" dirty="0"/>
              <a:t>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fr-FR" dirty="0"/>
              <a:t>En premier lieu, l’évacuation des explications magiques du monde. Le désenchantement du monde. </a:t>
            </a:r>
          </a:p>
          <a:p>
            <a:endParaRPr lang="fr-FR" dirty="0"/>
          </a:p>
          <a:p>
            <a:r>
              <a:rPr lang="fr-FR" dirty="0"/>
              <a:t>Autre interprétation, plus large et profonde, de cette rationalisation moderne et de ses conséquences sur la religion. La rationalisation, c’est le passage classique pour la sociologie de la communauté à la société. </a:t>
            </a:r>
          </a:p>
          <a:p>
            <a:endParaRPr lang="fr-FR" dirty="0"/>
          </a:p>
          <a:p>
            <a:r>
              <a:rPr lang="fr-FR" dirty="0"/>
              <a:t>La religion ne peut alors qu’être périphérique dans la vie sociale des individus. Et se trouve cantonnée aux « restes »</a:t>
            </a:r>
            <a:r>
              <a:rPr lang="en-US" dirty="0"/>
              <a:t>.</a:t>
            </a:r>
            <a:endParaRPr lang="fr-FR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i="1" dirty="0"/>
              <a:t>e. La sécularisation comme processus de </a:t>
            </a:r>
            <a:r>
              <a:rPr lang="fr-FR" i="1" dirty="0" err="1"/>
              <a:t>mondanisation</a:t>
            </a:r>
            <a:r>
              <a:rPr lang="en-US" dirty="0"/>
              <a:t> </a:t>
            </a:r>
          </a:p>
          <a:p>
            <a:pPr marL="114300" indent="0">
              <a:buNone/>
            </a:pPr>
            <a:endParaRPr lang="en-US" dirty="0"/>
          </a:p>
          <a:p>
            <a:r>
              <a:rPr lang="fr-FR" dirty="0"/>
              <a:t>Les religions sont d’abord et avant tout des institutions qui s’intéressent à ce </a:t>
            </a:r>
            <a:r>
              <a:rPr lang="fr-FR" dirty="0" err="1"/>
              <a:t>monde-ci</a:t>
            </a:r>
            <a:r>
              <a:rPr lang="fr-FR" dirty="0"/>
              <a:t>. </a:t>
            </a:r>
          </a:p>
          <a:p>
            <a:endParaRPr lang="fr-FR" dirty="0"/>
          </a:p>
          <a:p>
            <a:r>
              <a:rPr lang="fr-FR" dirty="0"/>
              <a:t>La sécularisation, comme </a:t>
            </a:r>
            <a:r>
              <a:rPr lang="fr-FR" dirty="0" err="1"/>
              <a:t>mondanisation</a:t>
            </a:r>
            <a:r>
              <a:rPr lang="fr-FR" dirty="0"/>
              <a:t>, ramène la religion sur terre, et pas dans un au-delà incertain.</a:t>
            </a:r>
            <a:endParaRPr lang="en-US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6394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fr-FR" sz="3600" dirty="0"/>
              <a:t>Cours 4 : Sociologie de la sécularisation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D125578-E136-94CD-0FBD-26E46E366A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7445022" cy="4590288"/>
          </a:xfrm>
        </p:spPr>
        <p:txBody>
          <a:bodyPr/>
          <a:lstStyle/>
          <a:p>
            <a:pPr marL="114300" indent="0">
              <a:buNone/>
            </a:pPr>
            <a:r>
              <a:rPr lang="fr-FR" sz="2400" b="1" dirty="0"/>
              <a:t>5. La sécularisation à l’épreuve de la situation européenne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sz="2000" dirty="0"/>
              <a:t>Données tirées de : </a:t>
            </a:r>
            <a:r>
              <a:rPr lang="fr-FR" sz="2000" b="0" i="0" dirty="0" err="1">
                <a:solidFill>
                  <a:srgbClr val="323232"/>
                </a:solidFill>
                <a:effectLst/>
                <a:latin typeface="Alegreya"/>
              </a:rPr>
              <a:t>Bréchon</a:t>
            </a:r>
            <a:r>
              <a:rPr lang="fr-FR" sz="2000" b="0" i="0" dirty="0">
                <a:solidFill>
                  <a:srgbClr val="323232"/>
                </a:solidFill>
                <a:effectLst/>
                <a:latin typeface="Alegreya"/>
              </a:rPr>
              <a:t>, Pierre. « Sécularisation, théories et empirie en Europe », </a:t>
            </a:r>
            <a:r>
              <a:rPr lang="fr-FR" sz="2000" b="0" i="1" dirty="0">
                <a:solidFill>
                  <a:srgbClr val="323232"/>
                </a:solidFill>
                <a:effectLst/>
                <a:latin typeface="Alegreya"/>
              </a:rPr>
              <a:t>L'Année sociologique</a:t>
            </a:r>
            <a:r>
              <a:rPr lang="fr-FR" sz="2000" b="0" i="0" dirty="0">
                <a:solidFill>
                  <a:srgbClr val="323232"/>
                </a:solidFill>
                <a:effectLst/>
                <a:latin typeface="Alegreya"/>
              </a:rPr>
              <a:t>, vol. 71, no. 2, 2021, pp. 301-336.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52052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Une image contenant texte, nombre, Parallèle, capture d’écran&#10;&#10;Description générée automatiquement">
            <a:extLst>
              <a:ext uri="{FF2B5EF4-FFF2-40B4-BE49-F238E27FC236}">
                <a16:creationId xmlns:a16="http://schemas.microsoft.com/office/drawing/2014/main" id="{31B0D895-4548-8731-1399-EFFAF8C1E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092" y="0"/>
            <a:ext cx="5299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520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323673"/>
          </a:xfrm>
        </p:spPr>
        <p:txBody>
          <a:bodyPr/>
          <a:lstStyle/>
          <a:p>
            <a:pPr algn="ctr"/>
            <a:r>
              <a:rPr lang="fr-FR" sz="3200" dirty="0"/>
              <a:t> contemporaines</a:t>
            </a:r>
          </a:p>
        </p:txBody>
      </p:sp>
      <p:pic>
        <p:nvPicPr>
          <p:cNvPr id="11" name="Image 10" descr="Une image contenant texte, nombre, capture d’écran, Parallèle&#10;&#10;Description générée automatiquement">
            <a:extLst>
              <a:ext uri="{FF2B5EF4-FFF2-40B4-BE49-F238E27FC236}">
                <a16:creationId xmlns:a16="http://schemas.microsoft.com/office/drawing/2014/main" id="{53F7464D-5050-E84C-18F6-53D4954CA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47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nombre, Police&#10;&#10;Description générée automatiquement">
            <a:extLst>
              <a:ext uri="{FF2B5EF4-FFF2-40B4-BE49-F238E27FC236}">
                <a16:creationId xmlns:a16="http://schemas.microsoft.com/office/drawing/2014/main" id="{03231931-9C8A-6E42-BAC5-CFB87A8101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650" y="812800"/>
            <a:ext cx="6616700" cy="523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15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40870090-7978-EE32-2096-AA5338179E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4" y="3095272"/>
            <a:ext cx="6756400" cy="3543300"/>
          </a:xfrm>
          <a:prstGeom prst="rect">
            <a:avLst/>
          </a:prstGeom>
        </p:spPr>
      </p:pic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75242577-C221-AC33-F280-104A4E2157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94" y="219428"/>
            <a:ext cx="67945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121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1483D44F-85D5-FF17-AC28-7B4A4ED39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00" y="240595"/>
            <a:ext cx="6807200" cy="3035300"/>
          </a:xfrm>
          <a:prstGeom prst="rect">
            <a:avLst/>
          </a:prstGeom>
        </p:spPr>
      </p:pic>
      <p:pic>
        <p:nvPicPr>
          <p:cNvPr id="9" name="Image 8" descr="Une image contenant texte, nombre, Police, capture d’écran&#10;&#10;Description générée automatiquement">
            <a:extLst>
              <a:ext uri="{FF2B5EF4-FFF2-40B4-BE49-F238E27FC236}">
                <a16:creationId xmlns:a16="http://schemas.microsoft.com/office/drawing/2014/main" id="{1C473792-AB50-A346-D345-DC62BB53A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2997906"/>
            <a:ext cx="66167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7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800" b="1" dirty="0"/>
              <a:t>Introduction </a:t>
            </a:r>
            <a:r>
              <a:rPr lang="fr-FR" b="1" dirty="0"/>
              <a:t>:</a:t>
            </a:r>
          </a:p>
          <a:p>
            <a:pPr marL="114300" indent="0">
              <a:buNone/>
            </a:pPr>
            <a:r>
              <a:rPr lang="en-US" dirty="0" err="1"/>
              <a:t>Définir</a:t>
            </a:r>
            <a:r>
              <a:rPr lang="en-US" dirty="0"/>
              <a:t> la </a:t>
            </a:r>
            <a:r>
              <a:rPr lang="en-US" dirty="0" err="1"/>
              <a:t>sécularisation</a:t>
            </a:r>
            <a:r>
              <a:rPr lang="en-US" dirty="0"/>
              <a:t> : </a:t>
            </a:r>
            <a:r>
              <a:rPr lang="en-US" dirty="0" err="1"/>
              <a:t>ce</a:t>
            </a:r>
            <a:r>
              <a:rPr lang="en-US" dirty="0"/>
              <a:t> qui </a:t>
            </a:r>
            <a:r>
              <a:rPr lang="en-US" dirty="0" err="1"/>
              <a:t>s’oppose</a:t>
            </a:r>
            <a:r>
              <a:rPr lang="en-US" dirty="0"/>
              <a:t> au </a:t>
            </a:r>
            <a:r>
              <a:rPr lang="en-US" dirty="0" err="1"/>
              <a:t>religieux</a:t>
            </a:r>
            <a:r>
              <a:rPr lang="en-US" dirty="0"/>
              <a:t> ?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fr-FR" dirty="0"/>
              <a:t>-&gt; On oppose, dans le catholicisme, le clergé séculier et le clergé régulier.</a:t>
            </a:r>
            <a:r>
              <a:rPr lang="en-US" dirty="0"/>
              <a:t> 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-&gt; </a:t>
            </a:r>
            <a:r>
              <a:rPr lang="fr-FR" dirty="0"/>
              <a:t>Etymologiquement, sécularisation désigne le transfert de biens de l’Eglise à des mains laïcs ou séculières, donc non religieuses</a:t>
            </a:r>
            <a:r>
              <a:rPr lang="en-US" dirty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802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apture d’écran, nombre&#10;&#10;Description générée automatiquement">
            <a:extLst>
              <a:ext uri="{FF2B5EF4-FFF2-40B4-BE49-F238E27FC236}">
                <a16:creationId xmlns:a16="http://schemas.microsoft.com/office/drawing/2014/main" id="{02F48340-8947-14DE-9BE7-19EE807175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0" y="1460500"/>
            <a:ext cx="7429500" cy="393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6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reçu, capture d’écran, nombre&#10;&#10;Description générée automatiquement">
            <a:extLst>
              <a:ext uri="{FF2B5EF4-FFF2-40B4-BE49-F238E27FC236}">
                <a16:creationId xmlns:a16="http://schemas.microsoft.com/office/drawing/2014/main" id="{AD2BE569-46E3-FE66-9A4F-59AD662EB2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456" y="0"/>
            <a:ext cx="41230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1627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200" dirty="0"/>
              <a:t>Le cas français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Enquête EVS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Croyance</a:t>
                      </a:r>
                      <a:r>
                        <a:rPr lang="fr-FR" baseline="0" dirty="0"/>
                        <a:t> en Dieu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62%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« Dieu est important dans ma vie 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« Il n’y a ni esprit, ni Dieu, ni</a:t>
                      </a:r>
                      <a:r>
                        <a:rPr lang="fr-FR" baseline="0" dirty="0"/>
                        <a:t> force vitale »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Une vie après la</a:t>
                      </a:r>
                      <a:r>
                        <a:rPr lang="fr-FR" baseline="0" dirty="0"/>
                        <a:t> mort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Une vie après la mort</a:t>
                      </a:r>
                      <a:r>
                        <a:rPr lang="fr-FR" baseline="0" dirty="0"/>
                        <a:t> (18-29a)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47%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La</a:t>
                      </a:r>
                      <a:r>
                        <a:rPr lang="fr-FR" baseline="0" dirty="0"/>
                        <a:t> réincarnation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9822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200" dirty="0"/>
              <a:t>Le cas français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475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Sans religion, indifférent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18%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Sans religion, Athée convaincu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Autres</a:t>
                      </a:r>
                      <a:r>
                        <a:rPr lang="fr-FR" baseline="0" dirty="0"/>
                        <a:t> religions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 (dont 6% musulmans)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Catholique pratiquant régulier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Catholique pratiquant irrégulier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Catholique non pratiquant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56930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200" dirty="0"/>
              <a:t>Le cas français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7620000" cy="321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18-29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30-44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45-59 ans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60 ans et plus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Catholiques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 15%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Autres</a:t>
                      </a:r>
                      <a:r>
                        <a:rPr lang="fr-FR" baseline="0" dirty="0"/>
                        <a:t> religions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18% (dont 13% de musulmans)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Sans</a:t>
                      </a:r>
                      <a:r>
                        <a:rPr lang="fr-FR" baseline="0" dirty="0"/>
                        <a:t> religion, athée convaincu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Sans religion,</a:t>
                      </a:r>
                      <a:r>
                        <a:rPr lang="fr-FR" baseline="0" dirty="0"/>
                        <a:t> indifférent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77242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cas français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21431"/>
            <a:ext cx="7620000" cy="4158138"/>
          </a:xfrm>
        </p:spPr>
      </p:pic>
    </p:spTree>
    <p:extLst>
      <p:ext uri="{BB962C8B-B14F-4D97-AF65-F5344CB8AC3E}">
        <p14:creationId xmlns:p14="http://schemas.microsoft.com/office/powerpoint/2010/main" val="379686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200" dirty="0"/>
              <a:t>Le cas français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2786719"/>
          <a:ext cx="76200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1981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Catholique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73%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Musulman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Protestant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Autre 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Sans religion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1417638"/>
            <a:ext cx="715216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/>
              <a:t>Composition religieuse </a:t>
            </a:r>
            <a:r>
              <a:rPr lang="fr-FR" sz="2400" dirty="0"/>
              <a:t>des pratiquants réguliers </a:t>
            </a:r>
          </a:p>
          <a:p>
            <a:r>
              <a:rPr lang="fr-FR" sz="2400" dirty="0"/>
              <a:t>(assiste au moins une fois par mois à un office religieux)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03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sz="2800" b="1" dirty="0"/>
              <a:t>Introduction </a:t>
            </a:r>
            <a:r>
              <a:rPr lang="fr-FR" b="1" dirty="0"/>
              <a:t>:</a:t>
            </a:r>
          </a:p>
          <a:p>
            <a:r>
              <a:rPr lang="fr-FR" dirty="0"/>
              <a:t>Une première définition, simple et pas encore assez précise, est la suivante : la sécularisation renvoie à l’affaiblissement croissant des religions face à la modernisation des sociétés. </a:t>
            </a:r>
          </a:p>
          <a:p>
            <a:endParaRPr lang="fr-FR" dirty="0"/>
          </a:p>
          <a:p>
            <a:r>
              <a:rPr lang="fr-FR" dirty="0"/>
              <a:t>Il faut décomposer cette première définition en éléments variés, différents et complémentaires en tenant compte des différents contextes culturels, géographiques, historiques et politiques. </a:t>
            </a:r>
          </a:p>
          <a:p>
            <a:endParaRPr lang="fr-FR" dirty="0"/>
          </a:p>
          <a:p>
            <a:r>
              <a:rPr lang="fr-FR" dirty="0"/>
              <a:t>Deux notions centrales dans cette définition provisoire : celle de religion, celle de modernité/modernisation.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3718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Il y aurait une matrice religieuse de la modernité-sécularisation. Et  cette origine religieuse de la sécularisation s’enracinerait dans les monothéismes eux-mêmes.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fr-FR" dirty="0"/>
              <a:t>Pourquoi cela ? Car les théologies monothéistes ont forgé l’image d’un Dieu transcendant, tout puissant certes, mais situé à une distance infinie des hommes. Donc Dieu n’est plus dans notre monde. </a:t>
            </a:r>
          </a:p>
          <a:p>
            <a:endParaRPr lang="fr-FR" dirty="0"/>
          </a:p>
          <a:p>
            <a:r>
              <a:rPr lang="fr-FR" dirty="0"/>
              <a:t>Critique de cette thèse : trop </a:t>
            </a:r>
            <a:r>
              <a:rPr lang="fr-FR" dirty="0" err="1"/>
              <a:t>christianocentrée</a:t>
            </a:r>
            <a:r>
              <a:rPr lang="fr-FR" dirty="0"/>
              <a:t> et trop </a:t>
            </a:r>
            <a:r>
              <a:rPr lang="fr-FR" dirty="0" err="1"/>
              <a:t>européoncentrée</a:t>
            </a:r>
            <a:r>
              <a:rPr lang="fr-F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13718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14300" lvl="0" indent="0">
              <a:buNone/>
            </a:pPr>
            <a:r>
              <a:rPr lang="fr-FR" b="1" dirty="0"/>
              <a:t>1. La théorie sociologique de la sécularisation</a:t>
            </a:r>
          </a:p>
          <a:p>
            <a:pPr marL="628650" lvl="0" indent="-514350">
              <a:buAutoNum type="romanUcPeriod"/>
            </a:pPr>
            <a:endParaRPr lang="fr-FR" b="1" dirty="0"/>
          </a:p>
          <a:p>
            <a:r>
              <a:rPr lang="fr-FR" dirty="0"/>
              <a:t>La sécularisation a été le paradigme dominant dans la sociologie des religions depuis sa fondation. </a:t>
            </a:r>
          </a:p>
          <a:p>
            <a:pPr marL="114300" indent="0">
              <a:buNone/>
            </a:pPr>
            <a:r>
              <a:rPr lang="fr-FR" dirty="0"/>
              <a:t>- de manière tacite chez les fondateurs (Durkheim, Weber)</a:t>
            </a:r>
          </a:p>
          <a:p>
            <a:pPr marL="114300" indent="0">
              <a:buNone/>
            </a:pPr>
            <a:r>
              <a:rPr lang="fr-FR" dirty="0"/>
              <a:t>- comme théorie à partir des années 50-60 dans la sociologie de langue anglaise (S. Bruce, P. Berger)</a:t>
            </a:r>
          </a:p>
          <a:p>
            <a:endParaRPr lang="fr-FR" dirty="0"/>
          </a:p>
          <a:p>
            <a:r>
              <a:rPr lang="fr-FR" dirty="0"/>
              <a:t>Paradigme au sens de l’historien des sciences Thomas Kuhn (théorie dominante partagée par une communauté scientifique à un moment donné). </a:t>
            </a:r>
          </a:p>
          <a:p>
            <a:endParaRPr lang="fr-FR" dirty="0"/>
          </a:p>
          <a:p>
            <a:r>
              <a:rPr lang="fr-FR" dirty="0"/>
              <a:t>Depuis qq décennies, on assiste à une critique de ce paradigme dominant. Des auteurs fameux sont revenus sur cette thèse, se contredisant à quelques décennies d’écart (ex. la « </a:t>
            </a:r>
            <a:r>
              <a:rPr lang="fr-FR" dirty="0" err="1"/>
              <a:t>désécularisation</a:t>
            </a:r>
            <a:r>
              <a:rPr lang="fr-FR" dirty="0"/>
              <a:t> » du monde de P. Berger)</a:t>
            </a:r>
            <a:endParaRPr lang="en-US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fr-FR" b="1" u="sng" dirty="0"/>
              <a:t>2. Définitions sociologiques de la religion et sécularisation</a:t>
            </a:r>
            <a:endParaRPr lang="en-US" b="1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u="sng" dirty="0"/>
              <a:t>Première définition </a:t>
            </a:r>
            <a:r>
              <a:rPr lang="fr-FR" dirty="0"/>
              <a:t>: la définition fonctionnelle.</a:t>
            </a:r>
            <a:r>
              <a:rPr lang="en-US" dirty="0"/>
              <a:t> </a:t>
            </a:r>
          </a:p>
          <a:p>
            <a:endParaRPr lang="fr-FR" dirty="0"/>
          </a:p>
          <a:p>
            <a:r>
              <a:rPr lang="fr-FR" dirty="0"/>
              <a:t>Dans ce cas, la sécularisation renvoie à un double processus : un déclin bien réel des religions institutionnelles qui assuraient ces fonctions ; mais aussi une diffusion de ces fonctions au-delà du religieux dans l’ensemble de la société, en particulier dans le politique (ou autre exemple classique : le sport). </a:t>
            </a:r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r>
              <a:rPr lang="fr-FR" u="sng" dirty="0"/>
              <a:t>Seconde définition de la religion : </a:t>
            </a:r>
            <a:r>
              <a:rPr lang="fr-FR" dirty="0"/>
              <a:t>la définition substantive. </a:t>
            </a:r>
          </a:p>
          <a:p>
            <a:pPr marL="114300" indent="0">
              <a:buNone/>
            </a:pPr>
            <a:r>
              <a:rPr lang="fr-FR" dirty="0"/>
              <a:t>. </a:t>
            </a:r>
          </a:p>
          <a:p>
            <a:r>
              <a:rPr lang="fr-FR" dirty="0"/>
              <a:t>De ce point de vue, la référence à une transcendance est en déclin. Et surtout elle perd de son caractère structurant.</a:t>
            </a:r>
          </a:p>
          <a:p>
            <a:endParaRPr lang="fr-FR" dirty="0"/>
          </a:p>
          <a:p>
            <a:r>
              <a:rPr lang="fr-FR" dirty="0"/>
              <a:t>Le « cosmos sacré » disparait ou est au moins marginalisé. </a:t>
            </a:r>
          </a:p>
          <a:p>
            <a:endParaRPr lang="fr-FR" dirty="0"/>
          </a:p>
          <a:p>
            <a:r>
              <a:rPr lang="fr-FR" dirty="0"/>
              <a:t>On peut renvoyer ici à Olivier Roy qui explore une des facettes de cette appréhension de la sécularisation dans son ouvrage </a:t>
            </a:r>
            <a:r>
              <a:rPr lang="fr-FR" i="1" dirty="0"/>
              <a:t>La sainte ignorance</a:t>
            </a:r>
            <a:r>
              <a:rPr lang="en-US" dirty="0"/>
              <a:t>.</a:t>
            </a:r>
            <a:endParaRPr lang="fr-FR" i="1" dirty="0"/>
          </a:p>
          <a:p>
            <a:pPr marL="114300" indent="0">
              <a:buNone/>
            </a:pPr>
            <a:endParaRPr lang="fr-FR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fr-FR" sz="2200" b="1" dirty="0"/>
              <a:t>3. </a:t>
            </a:r>
            <a:r>
              <a:rPr lang="fr-FR" sz="2200" b="1" u="sng" dirty="0"/>
              <a:t>Les différents niveaux de la sécularisation</a:t>
            </a:r>
          </a:p>
          <a:p>
            <a:pPr marL="114300" lvl="1" indent="0">
              <a:buClr>
                <a:schemeClr val="accent1"/>
              </a:buClr>
              <a:buNone/>
            </a:pPr>
            <a:endParaRPr lang="fr-FR" sz="2200" dirty="0"/>
          </a:p>
          <a:p>
            <a:pPr marL="457200" lvl="1" indent="-342900">
              <a:buClr>
                <a:schemeClr val="accent1"/>
              </a:buClr>
            </a:pPr>
            <a:r>
              <a:rPr lang="fr-FR" sz="2400" dirty="0"/>
              <a:t>Dimension 1 : niveau macro. Sécularisation sociétale</a:t>
            </a:r>
            <a:endParaRPr lang="en-US" sz="2400" dirty="0"/>
          </a:p>
          <a:p>
            <a:pPr marL="114300" lvl="1" indent="0">
              <a:buClr>
                <a:schemeClr val="accent1"/>
              </a:buClr>
              <a:buNone/>
            </a:pPr>
            <a:r>
              <a:rPr lang="en-US" sz="2200" dirty="0" err="1"/>
              <a:t>Laïcisation</a:t>
            </a:r>
            <a:r>
              <a:rPr lang="en-US" sz="2200" dirty="0"/>
              <a:t> : separation politique/religieux</a:t>
            </a:r>
          </a:p>
          <a:p>
            <a:pPr marL="457200" lvl="1" indent="-342900">
              <a:buClr>
                <a:schemeClr val="accent1"/>
              </a:buClr>
            </a:pPr>
            <a:endParaRPr lang="en-US" sz="2200" dirty="0"/>
          </a:p>
          <a:p>
            <a:pPr marL="457200" lvl="1" indent="-342900">
              <a:buClr>
                <a:schemeClr val="accent1"/>
              </a:buClr>
            </a:pPr>
            <a:r>
              <a:rPr lang="fr-FR" sz="2400" dirty="0"/>
              <a:t>Dimension 2 : le niveau méso ou institutionnel. </a:t>
            </a:r>
          </a:p>
          <a:p>
            <a:pPr marL="114300" lvl="1" indent="0">
              <a:buClr>
                <a:schemeClr val="accent1"/>
              </a:buClr>
              <a:buNone/>
            </a:pPr>
            <a:r>
              <a:rPr lang="fr-FR" sz="2400" dirty="0"/>
              <a:t>La sécularisation organisationnelle ou sécularisation interne</a:t>
            </a:r>
            <a:endParaRPr lang="en-US" sz="2400" dirty="0"/>
          </a:p>
          <a:p>
            <a:pPr marL="457200" lvl="1" indent="-342900">
              <a:buClr>
                <a:schemeClr val="accent1"/>
              </a:buClr>
            </a:pPr>
            <a:endParaRPr lang="en-US" sz="2200" dirty="0"/>
          </a:p>
          <a:p>
            <a:pPr marL="457200" lvl="1" indent="-342900">
              <a:buClr>
                <a:schemeClr val="accent1"/>
              </a:buClr>
            </a:pPr>
            <a:endParaRPr lang="en-US" sz="2200" dirty="0"/>
          </a:p>
          <a:p>
            <a:r>
              <a:rPr lang="fr-FR" sz="2400" dirty="0"/>
              <a:t>Dimension 3 : niveau micro. Sécularisation individuelle.</a:t>
            </a:r>
            <a:r>
              <a:rPr lang="en-US" sz="2400" dirty="0"/>
              <a:t> </a:t>
            </a:r>
          </a:p>
          <a:p>
            <a:pPr marL="114300" indent="0">
              <a:buNone/>
            </a:pPr>
            <a:r>
              <a:rPr lang="en-US" sz="2400" dirty="0"/>
              <a:t>Au </a:t>
            </a:r>
            <a:r>
              <a:rPr lang="en-US" sz="2400" dirty="0" err="1"/>
              <a:t>niveau</a:t>
            </a:r>
            <a:r>
              <a:rPr lang="en-US" sz="2400" dirty="0"/>
              <a:t> des </a:t>
            </a:r>
            <a:r>
              <a:rPr lang="en-US" sz="2400" dirty="0" err="1"/>
              <a:t>croyances</a:t>
            </a:r>
            <a:r>
              <a:rPr lang="en-US" sz="2400" dirty="0"/>
              <a:t> et pratiques </a:t>
            </a:r>
            <a:r>
              <a:rPr lang="en-US" sz="2400" dirty="0" err="1"/>
              <a:t>individuelles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481354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3600" dirty="0"/>
              <a:t>Cours 4 : Sociologie de la sécularisation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lvl="1" indent="0">
              <a:buClr>
                <a:schemeClr val="accent1"/>
              </a:buClr>
              <a:buNone/>
            </a:pPr>
            <a:r>
              <a:rPr lang="fr-FR" sz="2200" b="1" u="sng" dirty="0"/>
              <a:t>4. Les grandes caractéristiques de la sécularisation</a:t>
            </a:r>
            <a:endParaRPr lang="en-US" sz="2200" b="1" dirty="0"/>
          </a:p>
          <a:p>
            <a:pPr marL="114300" indent="0">
              <a:buNone/>
            </a:pPr>
            <a:endParaRPr lang="fr-FR" b="1" dirty="0"/>
          </a:p>
          <a:p>
            <a:pPr marL="571500" lvl="0" indent="-457200">
              <a:buAutoNum type="alphaLcPeriod"/>
            </a:pPr>
            <a:r>
              <a:rPr lang="fr-FR" b="1" i="1" dirty="0"/>
              <a:t>La sécularisation comme processus de différenciation institutionnelle</a:t>
            </a:r>
          </a:p>
          <a:p>
            <a:pPr marL="114300" lvl="0" indent="0">
              <a:buNone/>
            </a:pPr>
            <a:endParaRPr lang="en-US" dirty="0"/>
          </a:p>
          <a:p>
            <a:r>
              <a:rPr lang="fr-FR" dirty="0"/>
              <a:t>La religion perd son influence dans les différents domaines de la vie sociale.</a:t>
            </a:r>
          </a:p>
          <a:p>
            <a:endParaRPr lang="fr-FR" dirty="0"/>
          </a:p>
          <a:p>
            <a:r>
              <a:rPr lang="fr-FR" dirty="0"/>
              <a:t>La religion devient un domaine de la vie sociale parmi d’autres. </a:t>
            </a:r>
          </a:p>
          <a:p>
            <a:endParaRPr lang="en-US" dirty="0"/>
          </a:p>
          <a:p>
            <a:pPr marL="11430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41049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Cours 1 Sociologie des religions</Template>
  <TotalTime>3003</TotalTime>
  <Words>1209</Words>
  <Application>Microsoft Macintosh PowerPoint</Application>
  <PresentationFormat>Affichage à l'écran (4:3)</PresentationFormat>
  <Paragraphs>203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1" baseType="lpstr">
      <vt:lpstr>Alegreya</vt:lpstr>
      <vt:lpstr>Arial</vt:lpstr>
      <vt:lpstr>Calibri</vt:lpstr>
      <vt:lpstr>Cambria</vt:lpstr>
      <vt:lpstr>Contiguïté</vt:lpstr>
      <vt:lpstr>L3 Sociologie des religions 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Cours 4 : Sociologie de la sécularisation</vt:lpstr>
      <vt:lpstr>Présentation PowerPoint</vt:lpstr>
      <vt:lpstr> contemporaines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cas français</vt:lpstr>
      <vt:lpstr>Le cas français</vt:lpstr>
      <vt:lpstr>Le cas français</vt:lpstr>
      <vt:lpstr>Le cas français</vt:lpstr>
      <vt:lpstr>Le cas français</vt:lpstr>
    </vt:vector>
  </TitlesOfParts>
  <Company>SSI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L3 Sociologie des religions </dc:title>
  <dc:creator>Sébastien Mosbah-Natanson</dc:creator>
  <cp:lastModifiedBy>sebastien mosbah-natanson</cp:lastModifiedBy>
  <cp:revision>88</cp:revision>
  <dcterms:created xsi:type="dcterms:W3CDTF">2021-02-16T14:37:07Z</dcterms:created>
  <dcterms:modified xsi:type="dcterms:W3CDTF">2023-12-04T10:35:13Z</dcterms:modified>
</cp:coreProperties>
</file>