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5" r:id="rId4"/>
    <p:sldId id="267" r:id="rId5"/>
    <p:sldId id="268" r:id="rId6"/>
    <p:sldId id="271" r:id="rId7"/>
    <p:sldId id="27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68" autoAdjust="0"/>
    <p:restoredTop sz="94660"/>
  </p:normalViewPr>
  <p:slideViewPr>
    <p:cSldViewPr snapToGrid="0">
      <p:cViewPr varScale="1">
        <p:scale>
          <a:sx n="80" d="100"/>
          <a:sy n="80" d="100"/>
        </p:scale>
        <p:origin x="1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1/17/2024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1/17/2024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55659" y="779229"/>
            <a:ext cx="10193572" cy="4166482"/>
          </a:xfrm>
          <a:ln>
            <a:solidFill>
              <a:srgbClr val="00B0F0"/>
            </a:solidFill>
          </a:ln>
        </p:spPr>
        <p:txBody>
          <a:bodyPr/>
          <a:lstStyle/>
          <a:p>
            <a:pPr marL="914400" indent="-914400" algn="ctr">
              <a:buFont typeface="Arial" panose="020B0604020202020204" pitchFamily="34" charset="0"/>
              <a:buChar char="•"/>
            </a:pP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r>
              <a:rPr lang="fr-FR" sz="3200" dirty="0"/>
              <a:t>MASTER CPP</a:t>
            </a:r>
            <a:br>
              <a:rPr lang="fr-FR" sz="3600" dirty="0"/>
            </a:br>
            <a:r>
              <a:rPr lang="fr-FR" sz="3600" dirty="0"/>
              <a:t>Préparation au mémoire</a:t>
            </a:r>
            <a:br>
              <a:rPr lang="fr-FR" sz="3600" dirty="0"/>
            </a:br>
            <a:br>
              <a:rPr lang="fr-FR" sz="3200" dirty="0"/>
            </a:br>
            <a:r>
              <a:rPr lang="fr-FR" sz="3200" dirty="0">
                <a:solidFill>
                  <a:srgbClr val="0070C0"/>
                </a:solidFill>
              </a:rPr>
              <a:t>PP2</a:t>
            </a:r>
            <a:br>
              <a:rPr lang="fr-FR" sz="3600" dirty="0">
                <a:solidFill>
                  <a:srgbClr val="0070C0"/>
                </a:solidFill>
              </a:rPr>
            </a:br>
            <a:br>
              <a:rPr lang="fr-FR" sz="3200" dirty="0">
                <a:solidFill>
                  <a:srgbClr val="0070C0"/>
                </a:solidFill>
              </a:rPr>
            </a:br>
            <a:r>
              <a:rPr lang="fr-FR" sz="2400" i="1" dirty="0">
                <a:solidFill>
                  <a:srgbClr val="0070C0"/>
                </a:solidFill>
              </a:rPr>
              <a:t>MÉTHODOLOGIE ET MÉTHODE(S)</a:t>
            </a:r>
            <a:br>
              <a:rPr lang="fr-FR" sz="3200" dirty="0"/>
            </a:br>
            <a:br>
              <a:rPr lang="fr-FR" sz="3200" dirty="0"/>
            </a:br>
            <a:endParaRPr lang="fr-FR" sz="3200" dirty="0">
              <a:solidFill>
                <a:srgbClr val="7030A0"/>
              </a:solidFill>
            </a:endParaRPr>
          </a:p>
        </p:txBody>
      </p:sp>
      <p:sp>
        <p:nvSpPr>
          <p:cNvPr id="3" name="Sous-titre 2"/>
          <p:cNvSpPr>
            <a:spLocks noGrp="1"/>
          </p:cNvSpPr>
          <p:nvPr>
            <p:ph type="subTitle" idx="1"/>
            <p:custDataLst>
              <p:tags r:id="rId2"/>
            </p:custDataLst>
          </p:nvPr>
        </p:nvSpPr>
        <p:spPr/>
        <p:txBody>
          <a:bodyPr/>
          <a:lstStyle/>
          <a:p>
            <a:pPr algn="ctr"/>
            <a:r>
              <a:rPr lang="fr-FR" dirty="0"/>
              <a:t>Louis Dupont, UFR de géographie, Sorbonne université</a:t>
            </a:r>
          </a:p>
        </p:txBody>
      </p:sp>
    </p:spTree>
    <p:extLst>
      <p:ext uri="{BB962C8B-B14F-4D97-AF65-F5344CB8AC3E}">
        <p14:creationId xmlns:p14="http://schemas.microsoft.com/office/powerpoint/2010/main" val="9146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0"/>
            <a:ext cx="10571998" cy="1417638"/>
          </a:xfrm>
        </p:spPr>
        <p:txBody>
          <a:bodyPr/>
          <a:lstStyle/>
          <a:p>
            <a:pPr algn="ctr"/>
            <a:br>
              <a:rPr lang="fr-FR" sz="3600" dirty="0"/>
            </a:br>
            <a:br>
              <a:rPr lang="fr-FR" sz="3600" dirty="0"/>
            </a:br>
            <a:br>
              <a:rPr lang="fr-FR" sz="3600" dirty="0"/>
            </a:br>
            <a:r>
              <a:rPr lang="fr-FR" sz="3600" dirty="0"/>
              <a:t>Préparation au mémoire</a:t>
            </a:r>
            <a:br>
              <a:rPr lang="fr-FR" sz="2800" dirty="0"/>
            </a:br>
            <a:r>
              <a:rPr lang="fr-FR" sz="2800" dirty="0"/>
              <a:t>Rappel PP1</a:t>
            </a:r>
          </a:p>
        </p:txBody>
      </p:sp>
      <p:sp>
        <p:nvSpPr>
          <p:cNvPr id="3" name="Espace réservé du contenu 2"/>
          <p:cNvSpPr>
            <a:spLocks noGrp="1"/>
          </p:cNvSpPr>
          <p:nvPr>
            <p:ph idx="1"/>
            <p:custDataLst>
              <p:tags r:id="rId2"/>
            </p:custDataLst>
          </p:nvPr>
        </p:nvSpPr>
        <p:spPr/>
        <p:txBody>
          <a:bodyPr>
            <a:normAutofit fontScale="55000" lnSpcReduction="20000"/>
          </a:bodyPr>
          <a:lstStyle/>
          <a:p>
            <a:pPr marL="457200" indent="-457200">
              <a:buAutoNum type="arabicParenR"/>
            </a:pPr>
            <a:endParaRPr lang="fr-FR" sz="2400" dirty="0"/>
          </a:p>
          <a:p>
            <a:pPr marL="457200" indent="-457200">
              <a:buAutoNum type="arabicParenR"/>
            </a:pPr>
            <a:endParaRPr lang="fr-FR" sz="2400" dirty="0"/>
          </a:p>
          <a:p>
            <a:pPr marL="457200" indent="-457200">
              <a:buAutoNum type="arabicParenR"/>
            </a:pPr>
            <a:endParaRPr lang="fr-FR" sz="2400" dirty="0"/>
          </a:p>
          <a:p>
            <a:pPr>
              <a:buFontTx/>
              <a:buChar char="-"/>
            </a:pPr>
            <a:r>
              <a:rPr lang="fr-FR" sz="4400" i="1" dirty="0"/>
              <a:t>I</a:t>
            </a:r>
            <a:r>
              <a:rPr lang="fr-FR" sz="3800" i="1" dirty="0"/>
              <a:t>l n’y a rien de scientifique, a priori, et tout ne peut pas l’être. </a:t>
            </a:r>
            <a:r>
              <a:rPr lang="fr-FR" sz="3800" dirty="0"/>
              <a:t>Une manière de rappeler qu’une recherche se construit, comme un sujet, qui ne tombe pas du ciel.</a:t>
            </a:r>
            <a:r>
              <a:rPr lang="fr-FR" sz="4000" dirty="0"/>
              <a:t> Cf. design, bricolage, montage.  </a:t>
            </a:r>
            <a:endParaRPr lang="fr-FR" sz="3800" dirty="0"/>
          </a:p>
          <a:p>
            <a:pPr>
              <a:buFontTx/>
              <a:buChar char="-"/>
            </a:pPr>
            <a:r>
              <a:rPr lang="fr-FR" sz="4300" dirty="0"/>
              <a:t>Posture personnelle/posture scientifique : démarche de production de connaissance.</a:t>
            </a:r>
          </a:p>
          <a:p>
            <a:pPr>
              <a:buFontTx/>
              <a:buChar char="-"/>
            </a:pPr>
            <a:r>
              <a:rPr lang="fr-FR" sz="4300" dirty="0"/>
              <a:t>Champ de la recherche : sujets, thèmes, domaines, disciplines (interdisciplinarité, trans…, pluri…).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230013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0" y="0"/>
            <a:ext cx="12192000" cy="1263192"/>
          </a:xfrm>
        </p:spPr>
        <p:txBody>
          <a:bodyPr/>
          <a:lstStyle/>
          <a:p>
            <a:pPr algn="ctr"/>
            <a:br>
              <a:rPr lang="fr-FR" sz="3200" dirty="0"/>
            </a:br>
            <a:br>
              <a:rPr lang="fr-FR" sz="3200" dirty="0"/>
            </a:br>
            <a:br>
              <a:rPr lang="fr-FR" sz="3200" dirty="0"/>
            </a:br>
            <a:br>
              <a:rPr lang="fr-FR" sz="3200" dirty="0"/>
            </a:br>
            <a:r>
              <a:rPr lang="fr-FR" sz="3600" dirty="0"/>
              <a:t>Préparation au mémoire : PP2</a:t>
            </a:r>
            <a:br>
              <a:rPr lang="fr-FR" sz="3600" dirty="0"/>
            </a:br>
            <a:r>
              <a:rPr lang="fr-FR" sz="2800" dirty="0">
                <a:solidFill>
                  <a:srgbClr val="0070C0"/>
                </a:solidFill>
              </a:rPr>
              <a:t>Méthodologie et méthode (s)</a:t>
            </a:r>
          </a:p>
        </p:txBody>
      </p:sp>
      <p:sp>
        <p:nvSpPr>
          <p:cNvPr id="3" name="Espace réservé du contenu 2"/>
          <p:cNvSpPr>
            <a:spLocks noGrp="1"/>
          </p:cNvSpPr>
          <p:nvPr>
            <p:ph idx="1"/>
            <p:custDataLst>
              <p:tags r:id="rId2"/>
            </p:custDataLst>
          </p:nvPr>
        </p:nvSpPr>
        <p:spPr>
          <a:xfrm>
            <a:off x="810000" y="1857079"/>
            <a:ext cx="10554574" cy="4861221"/>
          </a:xfrm>
        </p:spPr>
        <p:txBody>
          <a:bodyPr>
            <a:normAutofit fontScale="70000" lnSpcReduction="20000"/>
          </a:bodyPr>
          <a:lstStyle/>
          <a:p>
            <a:pPr marL="457200" indent="-457200">
              <a:buAutoNum type="arabicParenR"/>
            </a:pPr>
            <a:endParaRPr lang="fr-FR" sz="2400" dirty="0"/>
          </a:p>
          <a:p>
            <a:pPr marL="457200" lvl="0" indent="-457200">
              <a:buFont typeface="Wingdings 2" charset="2"/>
              <a:buAutoNum type="arabicParenR"/>
            </a:pPr>
            <a:endParaRPr lang="fr-FR" b="1" dirty="0"/>
          </a:p>
          <a:p>
            <a:pPr marL="0" lvl="0" indent="0">
              <a:buNone/>
            </a:pPr>
            <a:endParaRPr lang="fr-FR" sz="3400" b="1" dirty="0"/>
          </a:p>
          <a:p>
            <a:pPr marL="0" lvl="0" indent="0">
              <a:buNone/>
            </a:pPr>
            <a:r>
              <a:rPr lang="fr-FR" sz="3400" b="1" dirty="0"/>
              <a:t> </a:t>
            </a:r>
            <a:r>
              <a:rPr lang="fr-FR" sz="3800" b="1" dirty="0"/>
              <a:t>Ne pas confondre</a:t>
            </a:r>
          </a:p>
          <a:p>
            <a:pPr>
              <a:buFont typeface="Arial" panose="020B0604020202020204" pitchFamily="34" charset="0"/>
              <a:buChar char="•"/>
            </a:pPr>
            <a:r>
              <a:rPr lang="fr-FR" sz="2400" dirty="0"/>
              <a:t>La méthodologie, c’est une procédure, une démarche, comprenant des étapes comme autant de choix à faire, autant de réponses à donner aux questions qui se posent dans le montage d’une recherche. La méthodologie rythme la démarche de production de connaissance. Les méthodes sont des moyens d’aller chercher de l’information ; elles sont multiples. </a:t>
            </a:r>
          </a:p>
          <a:p>
            <a:pPr>
              <a:buFont typeface="Arial" panose="020B0604020202020204" pitchFamily="34" charset="0"/>
              <a:buChar char="•"/>
            </a:pPr>
            <a:endParaRPr lang="fr-FR" sz="2400" dirty="0"/>
          </a:p>
          <a:p>
            <a:pPr>
              <a:buFont typeface="Arial" panose="020B0604020202020204" pitchFamily="34" charset="0"/>
              <a:buChar char="•"/>
            </a:pPr>
            <a:r>
              <a:rPr lang="fr-FR" sz="2400" dirty="0"/>
              <a:t>La confusion entre méthodologie et méthode vient du fait que dans la culture générale — ou dans l’entendement — on se réfère à la « méthode scientifique » : observations, hypothèses, expérimentation, théorisation, généralisation, etc. Plusieurs étapes… donc une méthodologie. La méthode scientifique est associée aux sciences « dures », et donc au positivisme. Les sciences humaines et sociales ne peuvent s’y limiter.  </a:t>
            </a: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680331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792576" y="367645"/>
            <a:ext cx="10571998" cy="1039736"/>
          </a:xfrm>
        </p:spPr>
        <p:txBody>
          <a:bodyPr/>
          <a:lstStyle/>
          <a:p>
            <a:pPr algn="ctr"/>
            <a:r>
              <a:rPr lang="fr-FR" sz="3600" dirty="0"/>
              <a:t>Préparation au mémoire : PP2         </a:t>
            </a:r>
            <a:br>
              <a:rPr lang="fr-FR" dirty="0"/>
            </a:br>
            <a:r>
              <a:rPr lang="fr-FR" sz="1800" dirty="0">
                <a:solidFill>
                  <a:srgbClr val="0070C0"/>
                </a:solidFill>
              </a:rPr>
              <a:t>METHODES QUALITATIVES, METHODES QUANTITATIVES</a:t>
            </a:r>
          </a:p>
        </p:txBody>
      </p:sp>
      <p:sp>
        <p:nvSpPr>
          <p:cNvPr id="3" name="Espace réservé du contenu 2"/>
          <p:cNvSpPr>
            <a:spLocks noGrp="1"/>
          </p:cNvSpPr>
          <p:nvPr>
            <p:ph idx="1"/>
            <p:custDataLst>
              <p:tags r:id="rId2"/>
            </p:custDataLst>
          </p:nvPr>
        </p:nvSpPr>
        <p:spPr>
          <a:xfrm>
            <a:off x="818712" y="1857081"/>
            <a:ext cx="11040208" cy="4442120"/>
          </a:xfrm>
        </p:spPr>
        <p:txBody>
          <a:bodyPr>
            <a:normAutofit fontScale="92500"/>
          </a:bodyPr>
          <a:lstStyle/>
          <a:p>
            <a:pPr marL="0" lvl="0" indent="0" algn="just">
              <a:buNone/>
            </a:pPr>
            <a:endParaRPr lang="fr-FR" sz="2400" dirty="0"/>
          </a:p>
          <a:p>
            <a:pPr marL="0" lvl="0" indent="0" algn="just">
              <a:buNone/>
            </a:pPr>
            <a:endParaRPr lang="fr-FR" sz="2400" dirty="0"/>
          </a:p>
          <a:p>
            <a:pPr marL="0" lvl="0" indent="0" algn="just">
              <a:buNone/>
            </a:pPr>
            <a:endParaRPr lang="fr-FR" sz="2400" dirty="0"/>
          </a:p>
          <a:p>
            <a:pPr marL="0" lvl="0" indent="0" algn="just">
              <a:buNone/>
            </a:pPr>
            <a:r>
              <a:rPr lang="fr-FR" sz="2400" dirty="0"/>
              <a:t>Par convenance, les méthodes sont classées en deux grands groupes : les méthodes qualitatives et les méthodes quantitatives. On le devine aisément, les méthodes qualitatives ont rapport aux « mots », les méthodes quantitatives, aux chiffres. Il s’agit de deux moyens de rendre compte de la réalité. Certain.es les opposent, mais elles sont souvent complémentaires dans une recherche, d’autant que la différence entre les deux n’est pas toujours aussi nette. Après tout, les mots peuvent être comptés, et les chiffres, qui n’ont pas la faculté de parler, doivent être interprétés…</a:t>
            </a:r>
          </a:p>
          <a:p>
            <a:pPr marL="0" lvl="0" indent="0" algn="just">
              <a:buNone/>
            </a:pPr>
            <a:endParaRPr lang="fr-FR" sz="2400" dirty="0"/>
          </a:p>
          <a:p>
            <a:pPr marL="0" lvl="0" indent="0" algn="just">
              <a:buNone/>
            </a:pPr>
            <a:endParaRPr lang="fr-FR" sz="2400"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00445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r>
              <a:rPr lang="fr-FR" dirty="0"/>
              <a:t>Préparation au mémoire : PP2</a:t>
            </a:r>
            <a:br>
              <a:rPr lang="fr-FR" dirty="0"/>
            </a:br>
            <a:r>
              <a:rPr lang="fr-FR" sz="2400" dirty="0">
                <a:solidFill>
                  <a:srgbClr val="0070C0"/>
                </a:solidFill>
              </a:rPr>
              <a:t>METHODES QUALITATIVES</a:t>
            </a:r>
          </a:p>
        </p:txBody>
      </p:sp>
      <p:sp>
        <p:nvSpPr>
          <p:cNvPr id="3" name="Espace réservé du contenu 2"/>
          <p:cNvSpPr>
            <a:spLocks noGrp="1"/>
          </p:cNvSpPr>
          <p:nvPr>
            <p:ph idx="1"/>
            <p:custDataLst>
              <p:tags r:id="rId2"/>
            </p:custDataLst>
          </p:nvPr>
        </p:nvSpPr>
        <p:spPr>
          <a:xfrm>
            <a:off x="801288" y="1998483"/>
            <a:ext cx="10571998" cy="4707118"/>
          </a:xfrm>
        </p:spPr>
        <p:txBody>
          <a:bodyPr>
            <a:normAutofit fontScale="62500" lnSpcReduction="20000"/>
          </a:bodyPr>
          <a:lstStyle/>
          <a:p>
            <a:pPr marL="0" indent="0">
              <a:buNone/>
            </a:pPr>
            <a:endParaRPr lang="fr-FR" sz="2400" dirty="0"/>
          </a:p>
          <a:p>
            <a:pPr marL="0" indent="0">
              <a:buNone/>
            </a:pPr>
            <a:endParaRPr lang="fr-FR" sz="2300" dirty="0"/>
          </a:p>
          <a:p>
            <a:pPr marL="0" indent="0">
              <a:buNone/>
            </a:pPr>
            <a:r>
              <a:rPr lang="fr-FR" sz="2300" dirty="0"/>
              <a:t>* Les sciences humaines et sociales, et plus particulièrement l’analyse culturelle et sociale, font une place importante aux méthodes qualitatives, sans s’y limiter toutefois. Elles existent en grand nombre et continuent même de se développer, suivant les sujets de recherche. Même si leurs usages varient d’une discipline à l’autre, une majorité d’entre elles sont communes à la géographie, l’anthropologie, la sociologie, voire certains courants de l’analyse politique.  </a:t>
            </a:r>
          </a:p>
          <a:p>
            <a:pPr marL="0" indent="0">
              <a:buNone/>
            </a:pPr>
            <a:endParaRPr lang="fr-FR" sz="2300" dirty="0"/>
          </a:p>
          <a:p>
            <a:pPr marL="0" indent="0">
              <a:buNone/>
            </a:pPr>
            <a:r>
              <a:rPr lang="fr-FR" sz="2300" u="sng" dirty="0"/>
              <a:t>* Exemples de méthodes qui « produisent de l’information qualitative </a:t>
            </a:r>
            <a:r>
              <a:rPr lang="fr-FR" sz="2300" dirty="0"/>
              <a:t>» : méthode(s) ethnographique(s), entretiens, cartes mentales, focus group, entretiens semi-directives, questionnaire, parcours commenté, agenda, coproduction de la recherche avec les acteur.es, etc.</a:t>
            </a:r>
          </a:p>
          <a:p>
            <a:pPr marL="0" indent="0">
              <a:buNone/>
            </a:pPr>
            <a:r>
              <a:rPr lang="fr-FR" sz="2300" dirty="0"/>
              <a:t> </a:t>
            </a:r>
          </a:p>
          <a:p>
            <a:pPr marL="0" indent="0">
              <a:buNone/>
            </a:pPr>
            <a:r>
              <a:rPr lang="fr-FR" sz="2300" dirty="0"/>
              <a:t>* Même si les méthodes qualitatives ont rapport aux mots, et donc au sens et significations, il existe également des logiciels sémantiques, qui permettent de regrouper des mots suivant le sens qu’ils peuvent avoir. On dira qu’il s’agit de méthodes quantitatives-qualitatives… Il faut ensuite, bien sûr, interpréter. </a:t>
            </a:r>
          </a:p>
          <a:p>
            <a:pPr>
              <a:buFontTx/>
              <a:buChar char="-"/>
            </a:pPr>
            <a:endParaRPr lang="fr-FR" sz="2300" dirty="0"/>
          </a:p>
          <a:p>
            <a:pPr marL="0" indent="0">
              <a:buNone/>
            </a:pPr>
            <a:r>
              <a:rPr lang="fr-FR" sz="2300" dirty="0"/>
              <a:t>(Note : Le « terrain », peut être considéré comme une méthode, mais il existe plusieurs façons de faire du terrain ; on y reviendra). </a:t>
            </a:r>
          </a:p>
          <a:p>
            <a:pPr marL="0" indent="0">
              <a:buNone/>
            </a:pPr>
            <a:endParaRPr lang="fr-FR" sz="2300" dirty="0"/>
          </a:p>
          <a:p>
            <a:pPr marL="0" indent="0">
              <a:buNone/>
            </a:pPr>
            <a:endParaRPr lang="fr-FR" sz="2300"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4148769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r>
              <a:rPr lang="fr-FR" dirty="0"/>
              <a:t>Préparation au mémoire : PP2</a:t>
            </a:r>
            <a:br>
              <a:rPr lang="fr-FR" dirty="0"/>
            </a:br>
            <a:r>
              <a:rPr lang="fr-FR" sz="2400" dirty="0">
                <a:solidFill>
                  <a:srgbClr val="0070C0"/>
                </a:solidFill>
              </a:rPr>
              <a:t>METHODES QUANTITATIVES</a:t>
            </a:r>
          </a:p>
        </p:txBody>
      </p:sp>
      <p:sp>
        <p:nvSpPr>
          <p:cNvPr id="3" name="Espace réservé du contenu 2"/>
          <p:cNvSpPr>
            <a:spLocks noGrp="1"/>
          </p:cNvSpPr>
          <p:nvPr>
            <p:ph idx="1"/>
            <p:custDataLst>
              <p:tags r:id="rId2"/>
            </p:custDataLst>
          </p:nvPr>
        </p:nvSpPr>
        <p:spPr>
          <a:xfrm>
            <a:off x="801288" y="1998483"/>
            <a:ext cx="10571998" cy="4707118"/>
          </a:xfrm>
        </p:spPr>
        <p:txBody>
          <a:bodyPr>
            <a:normAutofit fontScale="55000" lnSpcReduction="20000"/>
          </a:bodyPr>
          <a:lstStyle/>
          <a:p>
            <a:pPr marL="0" indent="0">
              <a:buNone/>
            </a:pPr>
            <a:endParaRPr lang="fr-FR" sz="2400" dirty="0"/>
          </a:p>
          <a:p>
            <a:pPr marL="0" indent="0">
              <a:buNone/>
            </a:pPr>
            <a:endParaRPr lang="fr-FR" sz="2400" dirty="0"/>
          </a:p>
          <a:p>
            <a:pPr marL="0" indent="0">
              <a:buNone/>
            </a:pPr>
            <a:endParaRPr lang="fr-FR" sz="2300" dirty="0"/>
          </a:p>
          <a:p>
            <a:pPr marL="0" indent="0">
              <a:buNone/>
            </a:pPr>
            <a:r>
              <a:rPr lang="fr-FR" sz="2300" dirty="0"/>
              <a:t>* La majorité des recherches en sciences humaines et sociales utilisent à la fois des chiffres et des mots, les chercheur.es ont donc recours à des méthodes qualitatives et quantitatives, même si les méthodes quantitatives sont souvent secondaires. Il existe pourtant des courants, en géographie et en sciences sociales, qui ont spécialement recours aux méthodes quantitatives. </a:t>
            </a:r>
          </a:p>
          <a:p>
            <a:pPr>
              <a:buFont typeface="Arial" panose="020B0604020202020204" pitchFamily="34" charset="0"/>
              <a:buChar char="•"/>
            </a:pPr>
            <a:endParaRPr lang="fr-FR" sz="2300" dirty="0"/>
          </a:p>
          <a:p>
            <a:pPr marL="0" indent="0">
              <a:buNone/>
            </a:pPr>
            <a:r>
              <a:rPr lang="fr-FR" sz="2300" dirty="0"/>
              <a:t>* À partir des années 1960/70, et notamment via l’École de Chicago, on assiste en géographie au développement des méthodes quantitatives. Un courant qui privilégie l’analyse statistique, la modélisation, des méthodes qui trouvent un relais aujourd’hui dans ce que l’o appelle les « humanités numériques ». En géographie, on parle d’analyse spatiale. </a:t>
            </a:r>
          </a:p>
          <a:p>
            <a:pPr>
              <a:buFont typeface="Arial" panose="020B0604020202020204" pitchFamily="34" charset="0"/>
              <a:buChar char="•"/>
            </a:pPr>
            <a:endParaRPr lang="fr-FR" sz="2300" dirty="0"/>
          </a:p>
          <a:p>
            <a:pPr marL="0" indent="0">
              <a:buNone/>
            </a:pPr>
            <a:r>
              <a:rPr lang="fr-FR" sz="2300" dirty="0"/>
              <a:t>* Le choix des méthodes quantitatives et de méthodes particulières repose sur différentes raisons. Pour certain.es géographes, la raison est épistémologique, il n’y a de science que dans la preuve et les chiffres (épistémologie positiviste). Pour d’autres, il s’agit d’un choix lié, soit au sujet, soit à l’orientation de la recherche.  </a:t>
            </a:r>
          </a:p>
          <a:p>
            <a:pPr marL="0" indent="0">
              <a:buNone/>
            </a:pPr>
            <a:endParaRPr lang="fr-FR" sz="2300" dirty="0"/>
          </a:p>
          <a:p>
            <a:pPr marL="0" indent="0">
              <a:buNone/>
            </a:pPr>
            <a:r>
              <a:rPr lang="fr-FR" sz="2300" dirty="0"/>
              <a:t>* Qualitatif et quantitatif : il existe aujourd’hui des logiciels sémantiques qui permettent de regrouper des mots suivant le sens qu’ils peuvent avoir. On dira qu’il s’agit de méthodes quantitatives-qualitatives… Il faut ensuite, bien sûr, interpréter. </a:t>
            </a:r>
          </a:p>
          <a:p>
            <a:pPr>
              <a:buFontTx/>
              <a:buChar char="-"/>
            </a:pPr>
            <a:endParaRPr lang="fr-FR" sz="2300" dirty="0"/>
          </a:p>
          <a:p>
            <a:pPr marL="0" indent="0">
              <a:buNone/>
            </a:pPr>
            <a:r>
              <a:rPr lang="fr-FR" sz="2300" dirty="0"/>
              <a:t>NOTE : Le « terrain », peut être considéré comme une méthode, ET, il existe plusieurs façons de faire du terrain (on y reviendra). </a:t>
            </a:r>
          </a:p>
          <a:p>
            <a:pPr marL="0" indent="0">
              <a:buNone/>
            </a:pPr>
            <a:endParaRPr lang="fr-FR" sz="2300" dirty="0"/>
          </a:p>
          <a:p>
            <a:pPr marL="0" indent="0">
              <a:buNone/>
            </a:pPr>
            <a:endParaRPr lang="fr-FR" sz="2300"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425649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90500"/>
            <a:ext cx="10571998" cy="1227138"/>
          </a:xfrm>
        </p:spPr>
        <p:txBody>
          <a:bodyPr/>
          <a:lstStyle/>
          <a:p>
            <a:pPr algn="ctr"/>
            <a:br>
              <a:rPr lang="fr-FR" sz="2800" dirty="0"/>
            </a:br>
            <a:br>
              <a:rPr lang="fr-FR" sz="2800" dirty="0"/>
            </a:br>
            <a:r>
              <a:rPr lang="fr-FR" sz="2800" dirty="0"/>
              <a:t>Préparation au mémoire : PP2</a:t>
            </a:r>
            <a:br>
              <a:rPr lang="fr-FR" sz="2800" dirty="0"/>
            </a:br>
            <a:r>
              <a:rPr lang="fr-FR" sz="2800" dirty="0">
                <a:solidFill>
                  <a:srgbClr val="0070C0"/>
                </a:solidFill>
              </a:rPr>
              <a:t>Méthodologie et méthodes</a:t>
            </a:r>
          </a:p>
        </p:txBody>
      </p:sp>
      <p:sp>
        <p:nvSpPr>
          <p:cNvPr id="3" name="Espace réservé du contenu 2"/>
          <p:cNvSpPr>
            <a:spLocks noGrp="1"/>
          </p:cNvSpPr>
          <p:nvPr>
            <p:ph idx="1"/>
            <p:custDataLst>
              <p:tags r:id="rId2"/>
            </p:custDataLst>
          </p:nvPr>
        </p:nvSpPr>
        <p:spPr/>
        <p:txBody>
          <a:bodyPr>
            <a:normAutofit lnSpcReduction="10000"/>
          </a:bodyPr>
          <a:lstStyle/>
          <a:p>
            <a:pPr marL="0" indent="0" algn="just">
              <a:buNone/>
            </a:pPr>
            <a:r>
              <a:rPr lang="fr-FR" sz="2000" b="1" dirty="0"/>
              <a:t>Comment savoir quelles méthodes utilisées ? </a:t>
            </a:r>
            <a:r>
              <a:rPr lang="fr-FR" sz="2000" dirty="0"/>
              <a:t>Cela dépend bien sûr de votre sujet (thème) de recherche, mais aussi, bien évidemment, de sa construction comme objet scientifique. </a:t>
            </a:r>
          </a:p>
          <a:p>
            <a:pPr marL="0" indent="0" algn="just">
              <a:buNone/>
            </a:pPr>
            <a:endParaRPr lang="fr-FR" sz="2000" dirty="0"/>
          </a:p>
          <a:p>
            <a:pPr marL="0" indent="0" algn="just">
              <a:buNone/>
            </a:pPr>
            <a:r>
              <a:rPr lang="fr-FR" sz="2000" dirty="0"/>
              <a:t>Dans le montage interviennent des choix, choix de votre </a:t>
            </a:r>
            <a:r>
              <a:rPr lang="fr-FR" sz="2000" b="1" dirty="0"/>
              <a:t>approche</a:t>
            </a:r>
            <a:r>
              <a:rPr lang="fr-FR" sz="2000" dirty="0"/>
              <a:t>, de votre </a:t>
            </a:r>
            <a:r>
              <a:rPr lang="fr-FR" sz="2000" b="1" dirty="0"/>
              <a:t>entrée, </a:t>
            </a:r>
            <a:r>
              <a:rPr lang="fr-FR" sz="2000" dirty="0"/>
              <a:t>de votre </a:t>
            </a:r>
            <a:r>
              <a:rPr lang="fr-FR" sz="2000" b="1" dirty="0"/>
              <a:t>problématisation. </a:t>
            </a:r>
            <a:r>
              <a:rPr lang="fr-FR" sz="2000" dirty="0"/>
              <a:t>(Approche ? Entrée ? Problématisation ? On y reviendra). </a:t>
            </a:r>
            <a:endParaRPr lang="fr-FR" sz="2000" b="1" dirty="0"/>
          </a:p>
          <a:p>
            <a:pPr marL="0" indent="0" algn="just">
              <a:buNone/>
            </a:pPr>
            <a:r>
              <a:rPr lang="fr-FR" sz="2000" b="1" dirty="0"/>
              <a:t>Mais pour faire des choix appropriés, il importe de voir ce qui a été fait, bref de fouiller le champ de la recherche, de lire des articles, des mémoires, et, au-delà du sujet, voir comment les auteur.es ont amassé de l’information, bref en ayant recours à quelle(s) méthodes. </a:t>
            </a:r>
            <a:endParaRPr lang="fr-FR" sz="2000" dirty="0"/>
          </a:p>
        </p:txBody>
      </p:sp>
    </p:spTree>
    <p:extLst>
      <p:ext uri="{BB962C8B-B14F-4D97-AF65-F5344CB8AC3E}">
        <p14:creationId xmlns:p14="http://schemas.microsoft.com/office/powerpoint/2010/main" val="17726122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8487</TotalTime>
  <Words>1043</Words>
  <Application>Microsoft Office PowerPoint</Application>
  <PresentationFormat>Grand écran</PresentationFormat>
  <Paragraphs>63</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Century Gothic</vt:lpstr>
      <vt:lpstr>Wingdings 2</vt:lpstr>
      <vt:lpstr>Concis</vt:lpstr>
      <vt:lpstr>            MASTER CPP Préparation au mémoire  PP2  MÉTHODOLOGIE ET MÉTHODE(S)  </vt:lpstr>
      <vt:lpstr>   Préparation au mémoire Rappel PP1</vt:lpstr>
      <vt:lpstr>    Préparation au mémoire : PP2 Méthodologie et méthode (s)</vt:lpstr>
      <vt:lpstr>Préparation au mémoire : PP2          METHODES QUALITATIVES, METHODES QUANTITATIVES</vt:lpstr>
      <vt:lpstr>Préparation au mémoire : PP2 METHODES QUALITATIVES</vt:lpstr>
      <vt:lpstr>Préparation au mémoire : PP2 METHODES QUANTITATIVES</vt:lpstr>
      <vt:lpstr>  Préparation au mémoire : PP2 Méthodologie et méthodes</vt:lpstr>
    </vt:vector>
  </TitlesOfParts>
  <Company>SSI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du mémoire M2URMMSM   Session 1 Vendredi 5 mars</dc:title>
  <dc:creator>Louis D.</dc:creator>
  <cp:lastModifiedBy>Evaluateur</cp:lastModifiedBy>
  <cp:revision>53</cp:revision>
  <dcterms:created xsi:type="dcterms:W3CDTF">2021-03-05T07:07:10Z</dcterms:created>
  <dcterms:modified xsi:type="dcterms:W3CDTF">2024-01-17T16:06:04Z</dcterms:modified>
</cp:coreProperties>
</file>