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310" r:id="rId6"/>
    <p:sldId id="282" r:id="rId7"/>
    <p:sldId id="314" r:id="rId8"/>
    <p:sldId id="315" r:id="rId9"/>
    <p:sldId id="293" r:id="rId10"/>
    <p:sldId id="318" r:id="rId11"/>
    <p:sldId id="320" r:id="rId12"/>
    <p:sldId id="290" r:id="rId13"/>
    <p:sldId id="291" r:id="rId14"/>
    <p:sldId id="322" r:id="rId15"/>
    <p:sldId id="324" r:id="rId16"/>
    <p:sldId id="294" r:id="rId17"/>
    <p:sldId id="326" r:id="rId18"/>
    <p:sldId id="349" r:id="rId19"/>
    <p:sldId id="347" r:id="rId20"/>
    <p:sldId id="346"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6405"/>
  </p:normalViewPr>
  <p:slideViewPr>
    <p:cSldViewPr snapToGrid="0">
      <p:cViewPr varScale="1">
        <p:scale>
          <a:sx n="124" d="100"/>
          <a:sy n="124" d="100"/>
        </p:scale>
        <p:origin x="200"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D5FF7-ACFD-B342-B034-085FD51937F5}" type="datetimeFigureOut">
              <a:rPr lang="fr-FR" smtClean="0"/>
              <a:t>22/10/2024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2973C-DA41-854A-A47F-95836E43CAE2}" type="slidenum">
              <a:rPr lang="fr-FR" smtClean="0"/>
              <a:t>‹N°›</a:t>
            </a:fld>
            <a:endParaRPr lang="fr-FR"/>
          </a:p>
        </p:txBody>
      </p:sp>
    </p:spTree>
    <p:extLst>
      <p:ext uri="{BB962C8B-B14F-4D97-AF65-F5344CB8AC3E}">
        <p14:creationId xmlns:p14="http://schemas.microsoft.com/office/powerpoint/2010/main" val="1789807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6D005C5-5D45-354E-9076-AE0A6FBBAF09}" type="slidenum">
              <a:rPr lang="fr-FR" smtClean="0"/>
              <a:t>16</a:t>
            </a:fld>
            <a:endParaRPr lang="fr-FR"/>
          </a:p>
        </p:txBody>
      </p:sp>
    </p:spTree>
    <p:extLst>
      <p:ext uri="{BB962C8B-B14F-4D97-AF65-F5344CB8AC3E}">
        <p14:creationId xmlns:p14="http://schemas.microsoft.com/office/powerpoint/2010/main" val="2991491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A1143-FB59-C3BA-771A-C3B24731EC0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4BABD4-E8CD-BBA2-418A-B4203C2BB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83ADBF7-D0BF-97D8-8CDB-5B59A32812C2}"/>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D542D8B0-46B5-7C78-0DA8-F5EB2451B7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69AADF-D6CA-BB8F-4AEA-92CED553F1F7}"/>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354504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D05C21-330C-1E58-7E5D-EB88B46AFBE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9580634-D3C3-6F5D-7051-56BD5C686E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DE3AD1-4AF5-30C4-9590-6330F5C64D06}"/>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A4379D3A-6779-BCC4-D64F-E5AE631723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E28F42-A580-1046-32C7-AA83BA11F361}"/>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267002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95A5984-5C25-4DBD-60A4-6B2F815E769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2914442-F653-DFF5-5D70-5A97A54586C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C76449-97A0-046B-3FE0-56B509F8A2CD}"/>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49FB92D6-AC9B-4B06-8A71-8F960373C8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7011EB-8FCD-9F16-1968-349C7D295CC0}"/>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302605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7D8D7-D7B9-F5C8-B322-0B8B9CF16E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63DB4A-BBBE-FA23-0531-FC6FAB1F8E7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929C13-A1EB-CB2C-6D58-FBA6E6AE64C1}"/>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8FFFCCD1-A9E9-1111-22F8-7894462BD9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CB2570-0202-F4D6-0317-1BDFBB2A27A7}"/>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87739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7BB4A-ADE0-8BEA-CC03-E99F42C5A1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4D3B204-7740-90CD-A5DA-949763E41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D6C0B5D-B75C-68C8-F552-B762051BD37E}"/>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1901E650-482B-49F8-9F8E-C36F2AF289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44F5BE-6197-A267-E61D-5A39F1670731}"/>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60929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2EB1A-03F8-B532-9AE3-AAC86D9031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E46B0C-2EFE-7492-03C1-08BEB672B8F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E2C5902-95F6-BEC2-E24F-5E8C089335A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45D55C6-9BE3-D26E-7C55-8EFC0701D94A}"/>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6" name="Espace réservé du pied de page 5">
            <a:extLst>
              <a:ext uri="{FF2B5EF4-FFF2-40B4-BE49-F238E27FC236}">
                <a16:creationId xmlns:a16="http://schemas.microsoft.com/office/drawing/2014/main" id="{96F510B5-1A89-3ABA-F79C-D7E7898DCC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7A5F30-7928-B25B-B95B-56B1426567D2}"/>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234751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603F4-36CE-1662-6398-292C0887CE6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C32018B-D9FD-2F32-CE9E-C881CEB9C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3F77FD-0C31-C38B-A862-E5F23515704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03551F9-BD98-5A12-C6A0-AFB88CD20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ECD0448-E4CC-369A-FCFF-758EECD1486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6A44E33-CEF6-9828-76B7-891007FDDF70}"/>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8" name="Espace réservé du pied de page 7">
            <a:extLst>
              <a:ext uri="{FF2B5EF4-FFF2-40B4-BE49-F238E27FC236}">
                <a16:creationId xmlns:a16="http://schemas.microsoft.com/office/drawing/2014/main" id="{AF7A08C5-8532-A12F-3BC8-30C96DB5541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F912ED1-8756-0A09-7F9D-A9973DB52724}"/>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188206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18B43-8282-30DE-5DFF-F82CEC91789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A231FAE-BE2C-CF68-1185-5E30FE96E482}"/>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4" name="Espace réservé du pied de page 3">
            <a:extLst>
              <a:ext uri="{FF2B5EF4-FFF2-40B4-BE49-F238E27FC236}">
                <a16:creationId xmlns:a16="http://schemas.microsoft.com/office/drawing/2014/main" id="{A0EB9C85-D651-304D-4B9A-FBA84729550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1E73F6E-B839-33FD-F4EF-88F4DDAD44D9}"/>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276319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5D2A848-B4DE-BAB9-1DFF-F4CD497B3E4B}"/>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3" name="Espace réservé du pied de page 2">
            <a:extLst>
              <a:ext uri="{FF2B5EF4-FFF2-40B4-BE49-F238E27FC236}">
                <a16:creationId xmlns:a16="http://schemas.microsoft.com/office/drawing/2014/main" id="{64B6CC95-F9A2-D237-04CB-A9B7C5304D6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18E9DF2-7B0C-AB77-03EE-6E3BACADBAAB}"/>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107798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714EA-5514-C16D-E378-A529902B3E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74E2DAB-2BA4-B450-11CF-02C5C4143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43561C1-586F-E739-7985-C6158B5D2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EE3E30-C62E-FA8C-7A7F-9D6C66574C72}"/>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6" name="Espace réservé du pied de page 5">
            <a:extLst>
              <a:ext uri="{FF2B5EF4-FFF2-40B4-BE49-F238E27FC236}">
                <a16:creationId xmlns:a16="http://schemas.microsoft.com/office/drawing/2014/main" id="{30FC7D95-09BE-E9CA-2E12-22C4A31128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506742-5A6A-7AD5-CF77-7144C2CF1E75}"/>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149370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4EF4C-BB37-4E90-3311-9FA5150300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F73EAB1-AC15-8801-A645-A76A66C55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519BC6E-1695-8C6F-34AD-C8EF7BC13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E8478E-CC5A-F5F1-1296-200ED2117F14}"/>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6" name="Espace réservé du pied de page 5">
            <a:extLst>
              <a:ext uri="{FF2B5EF4-FFF2-40B4-BE49-F238E27FC236}">
                <a16:creationId xmlns:a16="http://schemas.microsoft.com/office/drawing/2014/main" id="{4736931E-81F1-FF9B-3FDA-E70B89CC68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49F3CB-6B90-0498-F85A-BEABB99A865F}"/>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213722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1FFED33-AB43-AAA8-4359-6AE6A2908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F20B24E-8BF6-BF0F-9911-5F99A7949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6133B8-6423-8CEC-5899-BDC9E49A1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99591A04-301D-99C0-47EF-EC6EC2401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912E41D-5BBC-C673-F9A4-87754F0AD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DB16B-FE8A-6049-B4E0-C123859C9657}" type="slidenum">
              <a:rPr lang="fr-FR" smtClean="0"/>
              <a:t>‹N°›</a:t>
            </a:fld>
            <a:endParaRPr lang="fr-FR"/>
          </a:p>
        </p:txBody>
      </p:sp>
    </p:spTree>
    <p:extLst>
      <p:ext uri="{BB962C8B-B14F-4D97-AF65-F5344CB8AC3E}">
        <p14:creationId xmlns:p14="http://schemas.microsoft.com/office/powerpoint/2010/main" val="167455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03861E-6AD7-F026-09C3-58A9E34466A6}"/>
              </a:ext>
            </a:extLst>
          </p:cNvPr>
          <p:cNvSpPr>
            <a:spLocks noGrp="1"/>
          </p:cNvSpPr>
          <p:nvPr>
            <p:ph type="ctrTitle"/>
          </p:nvPr>
        </p:nvSpPr>
        <p:spPr/>
        <p:txBody>
          <a:bodyPr/>
          <a:lstStyle/>
          <a:p>
            <a:r>
              <a:rPr lang="fr-FR"/>
              <a:t>Introduction</a:t>
            </a:r>
          </a:p>
        </p:txBody>
      </p:sp>
      <p:sp>
        <p:nvSpPr>
          <p:cNvPr id="3" name="Sous-titre 2">
            <a:extLst>
              <a:ext uri="{FF2B5EF4-FFF2-40B4-BE49-F238E27FC236}">
                <a16:creationId xmlns:a16="http://schemas.microsoft.com/office/drawing/2014/main" id="{80361D4C-0AC8-D79B-7E94-16035C8C5F5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10024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4C160-632D-0652-9DF2-EB99A0C75CA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1FB9819-9ED4-6487-9DEA-28083764033C}"/>
              </a:ext>
            </a:extLst>
          </p:cNvPr>
          <p:cNvSpPr>
            <a:spLocks noGrp="1"/>
          </p:cNvSpPr>
          <p:nvPr>
            <p:ph idx="1"/>
          </p:nvPr>
        </p:nvSpPr>
        <p:spPr>
          <a:xfrm>
            <a:off x="135468" y="1825625"/>
            <a:ext cx="1942346" cy="4351338"/>
          </a:xfrm>
        </p:spPr>
        <p:txBody>
          <a:bodyPr>
            <a:normAutofit lnSpcReduction="10000"/>
          </a:bodyPr>
          <a:lstStyle/>
          <a:p>
            <a:pPr marL="0" indent="0">
              <a:buFont typeface="Arial" panose="020B0604020202020204" pitchFamily="34" charset="0"/>
              <a:buNone/>
            </a:pPr>
            <a:r>
              <a:rPr lang="fr-FR" dirty="0"/>
              <a:t>La femme du premier secrétaire du Parti de Harbin, 29 novembre 1966, Harbin</a:t>
            </a:r>
          </a:p>
          <a:p>
            <a:pPr marL="0" indent="0">
              <a:buFont typeface="Arial" panose="020B0604020202020204" pitchFamily="34" charset="0"/>
              <a:buNone/>
            </a:pPr>
            <a:r>
              <a:rPr lang="fr-FR" dirty="0"/>
              <a:t>(source : A. </a:t>
            </a:r>
            <a:r>
              <a:rPr lang="fr-FR" dirty="0" err="1"/>
              <a:t>Walder</a:t>
            </a:r>
            <a:r>
              <a:rPr lang="fr-FR" dirty="0"/>
              <a:t>, </a:t>
            </a:r>
            <a:r>
              <a:rPr lang="fr-FR" i="1" dirty="0"/>
              <a:t>A </a:t>
            </a:r>
            <a:r>
              <a:rPr lang="fr-FR" i="1" dirty="0" err="1"/>
              <a:t>Revolution</a:t>
            </a:r>
            <a:r>
              <a:rPr lang="fr-FR" i="1" dirty="0"/>
              <a:t> </a:t>
            </a:r>
            <a:r>
              <a:rPr lang="fr-FR" i="1" dirty="0" err="1"/>
              <a:t>Derailed</a:t>
            </a:r>
            <a:r>
              <a:rPr lang="fr-FR" dirty="0"/>
              <a:t>)</a:t>
            </a:r>
          </a:p>
          <a:p>
            <a:pPr marL="0" indent="0">
              <a:buNone/>
            </a:pPr>
            <a:endParaRPr lang="fr-FR" dirty="0"/>
          </a:p>
        </p:txBody>
      </p:sp>
      <p:pic>
        <p:nvPicPr>
          <p:cNvPr id="5" name="Image 4" descr="Une image contenant texte, personne, extérieur, groupe&#10;&#10;Description générée automatiquement">
            <a:extLst>
              <a:ext uri="{FF2B5EF4-FFF2-40B4-BE49-F238E27FC236}">
                <a16:creationId xmlns:a16="http://schemas.microsoft.com/office/drawing/2014/main" id="{9C8D6EE8-3847-434F-2C45-4CF94FECBB5C}"/>
              </a:ext>
            </a:extLst>
          </p:cNvPr>
          <p:cNvPicPr>
            <a:picLocks noChangeAspect="1"/>
          </p:cNvPicPr>
          <p:nvPr/>
        </p:nvPicPr>
        <p:blipFill>
          <a:blip r:embed="rId2"/>
          <a:stretch>
            <a:fillRect/>
          </a:stretch>
        </p:blipFill>
        <p:spPr>
          <a:xfrm>
            <a:off x="2077814" y="0"/>
            <a:ext cx="10114186" cy="6858000"/>
          </a:xfrm>
          <a:prstGeom prst="rect">
            <a:avLst/>
          </a:prstGeom>
        </p:spPr>
      </p:pic>
    </p:spTree>
    <p:extLst>
      <p:ext uri="{BB962C8B-B14F-4D97-AF65-F5344CB8AC3E}">
        <p14:creationId xmlns:p14="http://schemas.microsoft.com/office/powerpoint/2010/main" val="6462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F0BBD2-420D-F70C-0876-0A8B5D45661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5C9C0DC-100E-9D25-CACE-DFAA4945DFE1}"/>
              </a:ext>
            </a:extLst>
          </p:cNvPr>
          <p:cNvSpPr>
            <a:spLocks noGrp="1"/>
          </p:cNvSpPr>
          <p:nvPr>
            <p:ph idx="1"/>
          </p:nvPr>
        </p:nvSpPr>
        <p:spPr>
          <a:xfrm>
            <a:off x="0" y="1825625"/>
            <a:ext cx="2886075" cy="4351338"/>
          </a:xfrm>
        </p:spPr>
        <p:txBody>
          <a:bodyPr/>
          <a:lstStyle/>
          <a:p>
            <a:pPr marL="0" indent="0">
              <a:buNone/>
            </a:pPr>
            <a:r>
              <a:rPr lang="fr-FR" dirty="0"/>
              <a:t>Des </a:t>
            </a:r>
            <a:r>
              <a:rPr lang="fr-FR" i="1" dirty="0"/>
              <a:t>dazibao</a:t>
            </a:r>
            <a:r>
              <a:rPr lang="fr-FR" dirty="0"/>
              <a:t> </a:t>
            </a:r>
            <a:r>
              <a:rPr lang="fr-FR" dirty="0" err="1"/>
              <a:t>大字报</a:t>
            </a:r>
            <a:r>
              <a:rPr lang="fr-FR" dirty="0"/>
              <a:t> à </a:t>
            </a:r>
            <a:r>
              <a:rPr lang="fr-FR" dirty="0" err="1"/>
              <a:t>Dazhai</a:t>
            </a:r>
            <a:r>
              <a:rPr lang="fr-FR" dirty="0"/>
              <a:t> (Shanxi), octobre 1967 (source : </a:t>
            </a:r>
            <a:r>
              <a:rPr lang="fr-FR" i="1" dirty="0" err="1"/>
              <a:t>Renmin</a:t>
            </a:r>
            <a:r>
              <a:rPr lang="fr-FR" i="1" dirty="0"/>
              <a:t> </a:t>
            </a:r>
            <a:r>
              <a:rPr lang="fr-FR" i="1" dirty="0" err="1"/>
              <a:t>huabao</a:t>
            </a:r>
            <a:r>
              <a:rPr lang="fr-FR" dirty="0"/>
              <a:t>)</a:t>
            </a:r>
            <a:endParaRPr lang="fr-FR" i="1" dirty="0"/>
          </a:p>
        </p:txBody>
      </p:sp>
      <p:pic>
        <p:nvPicPr>
          <p:cNvPr id="3074" name="Picture 2">
            <a:extLst>
              <a:ext uri="{FF2B5EF4-FFF2-40B4-BE49-F238E27FC236}">
                <a16:creationId xmlns:a16="http://schemas.microsoft.com/office/drawing/2014/main" id="{19ABB20F-8255-BD70-2E32-E2E46471F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0"/>
            <a:ext cx="9305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04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63554A-0270-C74B-A89C-D7A5B118D13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0D346E1-7463-ED48-89A3-CB5EF5A5E4DF}"/>
              </a:ext>
            </a:extLst>
          </p:cNvPr>
          <p:cNvSpPr>
            <a:spLocks noGrp="1"/>
          </p:cNvSpPr>
          <p:nvPr>
            <p:ph idx="1"/>
          </p:nvPr>
        </p:nvSpPr>
        <p:spPr>
          <a:xfrm>
            <a:off x="214314" y="1839912"/>
            <a:ext cx="3300412" cy="4351338"/>
          </a:xfrm>
        </p:spPr>
        <p:txBody>
          <a:bodyPr/>
          <a:lstStyle/>
          <a:p>
            <a:pPr marL="0" indent="0">
              <a:buNone/>
            </a:pPr>
            <a:r>
              <a:rPr lang="fr-FR" dirty="0"/>
              <a:t>Mao Zedong </a:t>
            </a:r>
            <a:r>
              <a:rPr lang="fr-FR" dirty="0" err="1"/>
              <a:t>毛澤東</a:t>
            </a:r>
            <a:r>
              <a:rPr lang="fr-FR" dirty="0"/>
              <a:t> et la garde rouge Song </a:t>
            </a:r>
            <a:r>
              <a:rPr lang="fr-FR" dirty="0" err="1"/>
              <a:t>Binbin</a:t>
            </a:r>
            <a:r>
              <a:rPr lang="zh-TW" altLang="fr-FR" dirty="0"/>
              <a:t> 宋彬彬</a:t>
            </a:r>
            <a:r>
              <a:rPr lang="fr-FR" dirty="0"/>
              <a:t>,</a:t>
            </a:r>
          </a:p>
          <a:p>
            <a:pPr marL="0" indent="0">
              <a:buNone/>
            </a:pPr>
            <a:r>
              <a:rPr lang="fr-FR" dirty="0"/>
              <a:t>18 août 1966, place </a:t>
            </a:r>
            <a:r>
              <a:rPr lang="fr-FR" dirty="0" err="1"/>
              <a:t>Tian’anmen</a:t>
            </a:r>
            <a:r>
              <a:rPr lang="fr-FR" dirty="0"/>
              <a:t>, Pékin</a:t>
            </a:r>
          </a:p>
        </p:txBody>
      </p:sp>
      <p:pic>
        <p:nvPicPr>
          <p:cNvPr id="7170" name="Picture 2" descr="Image associée">
            <a:extLst>
              <a:ext uri="{FF2B5EF4-FFF2-40B4-BE49-F238E27FC236}">
                <a16:creationId xmlns:a16="http://schemas.microsoft.com/office/drawing/2014/main" id="{DA779578-9CC7-DA45-972A-E7A8874559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61" r="22669"/>
          <a:stretch/>
        </p:blipFill>
        <p:spPr bwMode="auto">
          <a:xfrm>
            <a:off x="3514725" y="0"/>
            <a:ext cx="6086475" cy="671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50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70D2B-BF11-3B46-92BC-D217910AF63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C40608B-E022-D04A-B6CC-481F1D92AA0E}"/>
              </a:ext>
            </a:extLst>
          </p:cNvPr>
          <p:cNvSpPr>
            <a:spLocks noGrp="1"/>
          </p:cNvSpPr>
          <p:nvPr>
            <p:ph idx="1"/>
          </p:nvPr>
        </p:nvSpPr>
        <p:spPr>
          <a:xfrm>
            <a:off x="414338" y="1825625"/>
            <a:ext cx="1557337" cy="4351338"/>
          </a:xfrm>
        </p:spPr>
        <p:txBody>
          <a:bodyPr/>
          <a:lstStyle/>
          <a:p>
            <a:pPr marL="0" indent="0">
              <a:buNone/>
            </a:pPr>
            <a:r>
              <a:rPr lang="fr-FR" dirty="0"/>
              <a:t>Lin </a:t>
            </a:r>
            <a:r>
              <a:rPr lang="fr-FR" dirty="0" err="1"/>
              <a:t>Biao</a:t>
            </a:r>
            <a:r>
              <a:rPr lang="fr-FR" dirty="0"/>
              <a:t> et Mao Zedong, </a:t>
            </a:r>
          </a:p>
          <a:p>
            <a:pPr marL="0" indent="0">
              <a:buNone/>
            </a:pPr>
            <a:r>
              <a:rPr lang="fr-FR" dirty="0"/>
              <a:t>1969</a:t>
            </a:r>
          </a:p>
        </p:txBody>
      </p:sp>
      <p:pic>
        <p:nvPicPr>
          <p:cNvPr id="8194" name="Picture 2" descr="Long live the proletarian headquarters led by Chairman Mao and assisted by vice-Chairman Lin">
            <a:extLst>
              <a:ext uri="{FF2B5EF4-FFF2-40B4-BE49-F238E27FC236}">
                <a16:creationId xmlns:a16="http://schemas.microsoft.com/office/drawing/2014/main" id="{2BB92EE5-57F4-EF49-B18B-EB88D21E6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0"/>
            <a:ext cx="9531350" cy="686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41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1A27CE-202B-BC20-4904-43011B1BB19A}"/>
              </a:ext>
            </a:extLst>
          </p:cNvPr>
          <p:cNvSpPr>
            <a:spLocks noGrp="1"/>
          </p:cNvSpPr>
          <p:nvPr>
            <p:ph type="title"/>
          </p:nvPr>
        </p:nvSpPr>
        <p:spPr/>
        <p:txBody>
          <a:bodyPr/>
          <a:lstStyle/>
          <a:p>
            <a:endParaRPr lang="fr-FR"/>
          </a:p>
        </p:txBody>
      </p:sp>
      <p:pic>
        <p:nvPicPr>
          <p:cNvPr id="5" name="Espace réservé du contenu 4" descr="Une image contenant texte, extérieur&#10;&#10;Description générée automatiquement">
            <a:extLst>
              <a:ext uri="{FF2B5EF4-FFF2-40B4-BE49-F238E27FC236}">
                <a16:creationId xmlns:a16="http://schemas.microsoft.com/office/drawing/2014/main" id="{E28FA161-8105-BBB2-69C5-BDF88C71BB00}"/>
              </a:ext>
            </a:extLst>
          </p:cNvPr>
          <p:cNvPicPr>
            <a:picLocks noGrp="1" noChangeAspect="1"/>
          </p:cNvPicPr>
          <p:nvPr>
            <p:ph idx="1"/>
          </p:nvPr>
        </p:nvPicPr>
        <p:blipFill>
          <a:blip r:embed="rId2"/>
          <a:stretch>
            <a:fillRect/>
          </a:stretch>
        </p:blipFill>
        <p:spPr>
          <a:xfrm>
            <a:off x="1757082" y="0"/>
            <a:ext cx="8677835" cy="6856561"/>
          </a:xfrm>
        </p:spPr>
      </p:pic>
    </p:spTree>
    <p:extLst>
      <p:ext uri="{BB962C8B-B14F-4D97-AF65-F5344CB8AC3E}">
        <p14:creationId xmlns:p14="http://schemas.microsoft.com/office/powerpoint/2010/main" val="318151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C743D-8C31-CDC9-F436-87C7FDA4452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8152CDE-1F2D-D586-B625-4EA5D9247257}"/>
              </a:ext>
            </a:extLst>
          </p:cNvPr>
          <p:cNvSpPr>
            <a:spLocks noGrp="1"/>
          </p:cNvSpPr>
          <p:nvPr>
            <p:ph idx="1"/>
          </p:nvPr>
        </p:nvSpPr>
        <p:spPr>
          <a:xfrm>
            <a:off x="233082" y="2008094"/>
            <a:ext cx="3012474" cy="4168869"/>
          </a:xfrm>
        </p:spPr>
        <p:txBody>
          <a:bodyPr/>
          <a:lstStyle/>
          <a:p>
            <a:pPr marL="0" indent="0">
              <a:buNone/>
            </a:pPr>
            <a:r>
              <a:rPr lang="fr-FR" dirty="0"/>
              <a:t>Des « jeunes instruits » (</a:t>
            </a:r>
            <a:r>
              <a:rPr lang="fr-FR" i="1" dirty="0" err="1"/>
              <a:t>zhiqing</a:t>
            </a:r>
            <a:r>
              <a:rPr lang="fr-FR" dirty="0"/>
              <a:t> </a:t>
            </a:r>
            <a:r>
              <a:rPr lang="fr-FR" dirty="0" err="1"/>
              <a:t>知青</a:t>
            </a:r>
            <a:r>
              <a:rPr lang="fr-FR" dirty="0"/>
              <a:t>) partent à la campagne, date inconnue (source : BBC).</a:t>
            </a:r>
          </a:p>
        </p:txBody>
      </p:sp>
      <p:pic>
        <p:nvPicPr>
          <p:cNvPr id="4098" name="Picture 2" descr="红卫兵">
            <a:extLst>
              <a:ext uri="{FF2B5EF4-FFF2-40B4-BE49-F238E27FC236}">
                <a16:creationId xmlns:a16="http://schemas.microsoft.com/office/drawing/2014/main" id="{1DFBE9CF-0709-409B-25A5-B3CDAC161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556" y="1027906"/>
            <a:ext cx="8946444"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674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CA058-1EAB-AA48-B316-C09CADEA443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232D685-F403-4A45-BAAF-CF5F76FD04C8}"/>
              </a:ext>
            </a:extLst>
          </p:cNvPr>
          <p:cNvSpPr>
            <a:spLocks noGrp="1"/>
          </p:cNvSpPr>
          <p:nvPr>
            <p:ph idx="1"/>
          </p:nvPr>
        </p:nvSpPr>
        <p:spPr>
          <a:xfrm>
            <a:off x="38099" y="1825625"/>
            <a:ext cx="2414587" cy="4351338"/>
          </a:xfrm>
        </p:spPr>
        <p:txBody>
          <a:bodyPr/>
          <a:lstStyle/>
          <a:p>
            <a:pPr marL="0" indent="0">
              <a:buNone/>
            </a:pPr>
            <a:r>
              <a:rPr lang="fr-FR" dirty="0"/>
              <a:t>L’avion de Lin </a:t>
            </a:r>
            <a:r>
              <a:rPr lang="fr-FR" dirty="0" err="1"/>
              <a:t>Biao</a:t>
            </a:r>
            <a:r>
              <a:rPr lang="fr-FR" dirty="0"/>
              <a:t> s’écrase dans le désert de Gobi (Mongolie), 13 septembre 1971</a:t>
            </a:r>
          </a:p>
        </p:txBody>
      </p:sp>
      <p:pic>
        <p:nvPicPr>
          <p:cNvPr id="1026" name="Picture 2" descr="Lin Biao's plane crashed in the Gobi Desert in Mongolia on September 13, 1971. Photo: SCMP Pictures">
            <a:extLst>
              <a:ext uri="{FF2B5EF4-FFF2-40B4-BE49-F238E27FC236}">
                <a16:creationId xmlns:a16="http://schemas.microsoft.com/office/drawing/2014/main" id="{016B516B-64E2-F44E-9A08-98D754216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588" y="182562"/>
            <a:ext cx="9739313"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2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FCF3D8-71BD-01EE-1411-BFE5C1C848A4}"/>
              </a:ext>
            </a:extLst>
          </p:cNvPr>
          <p:cNvSpPr>
            <a:spLocks noGrp="1"/>
          </p:cNvSpPr>
          <p:nvPr>
            <p:ph idx="1"/>
          </p:nvPr>
        </p:nvSpPr>
        <p:spPr>
          <a:xfrm>
            <a:off x="420414" y="903891"/>
            <a:ext cx="10657488" cy="5192110"/>
          </a:xfrm>
        </p:spPr>
        <p:txBody>
          <a:bodyPr>
            <a:normAutofit/>
          </a:bodyPr>
          <a:lstStyle/>
          <a:p>
            <a:pPr marL="0" indent="0">
              <a:buNone/>
            </a:pPr>
            <a:r>
              <a:rPr lang="fr-FR" dirty="0"/>
              <a:t>Groupe central de la Révolution culturelle </a:t>
            </a:r>
          </a:p>
          <a:p>
            <a:pPr marL="0" indent="0">
              <a:buNone/>
            </a:pPr>
            <a:endParaRPr lang="fr-FR" dirty="0"/>
          </a:p>
          <a:p>
            <a:pPr marL="0" indent="0">
              <a:buNone/>
            </a:pPr>
            <a:r>
              <a:rPr lang="fr-FR" dirty="0"/>
              <a:t>Jiang Qing </a:t>
            </a:r>
            <a:r>
              <a:rPr lang="fr-FR" dirty="0" err="1"/>
              <a:t>江青</a:t>
            </a:r>
            <a:r>
              <a:rPr lang="fr-FR" dirty="0"/>
              <a:t>, Zhang </a:t>
            </a:r>
            <a:r>
              <a:rPr lang="fr-FR" dirty="0" err="1"/>
              <a:t>Chunqiao</a:t>
            </a:r>
            <a:r>
              <a:rPr lang="fr-FR" dirty="0"/>
              <a:t> </a:t>
            </a:r>
            <a:r>
              <a:rPr lang="fr-FR" dirty="0" err="1"/>
              <a:t>张春桥</a:t>
            </a:r>
            <a:r>
              <a:rPr lang="fr-FR" dirty="0"/>
              <a:t> Yao </a:t>
            </a:r>
            <a:r>
              <a:rPr lang="fr-FR" dirty="0" err="1"/>
              <a:t>Wenyuan</a:t>
            </a:r>
            <a:r>
              <a:rPr lang="zh-CN" altLang="fr-FR" dirty="0"/>
              <a:t> 姚文元</a:t>
            </a:r>
            <a:r>
              <a:rPr lang="fr-FR" altLang="zh-CN" dirty="0"/>
              <a:t>, Wang </a:t>
            </a:r>
            <a:r>
              <a:rPr lang="fr-FR" altLang="zh-CN" dirty="0" err="1"/>
              <a:t>Hongwen</a:t>
            </a:r>
            <a:r>
              <a:rPr lang="zh-CN" altLang="fr-FR" dirty="0"/>
              <a:t> 王洪文</a:t>
            </a:r>
            <a:r>
              <a:rPr lang="fr-FR" altLang="zh-CN" dirty="0"/>
              <a:t>, Kang Sheng </a:t>
            </a:r>
            <a:r>
              <a:rPr lang="zh-CN" altLang="fr-FR" dirty="0"/>
              <a:t>康生 </a:t>
            </a:r>
            <a:endParaRPr lang="fr-FR" altLang="zh-CN" dirty="0"/>
          </a:p>
          <a:p>
            <a:pPr marL="0" indent="0">
              <a:buNone/>
            </a:pPr>
            <a:endParaRPr lang="fr-FR" dirty="0"/>
          </a:p>
          <a:p>
            <a:pPr marL="0" indent="0">
              <a:buNone/>
            </a:pPr>
            <a:r>
              <a:rPr lang="fr-FR" dirty="0"/>
              <a:t>Zhou Enlai </a:t>
            </a:r>
            <a:r>
              <a:rPr lang="fr-FR" dirty="0" err="1"/>
              <a:t>周恩来</a:t>
            </a:r>
            <a:r>
              <a:rPr lang="zh-CN" altLang="fr-FR" dirty="0"/>
              <a:t>， </a:t>
            </a:r>
            <a:r>
              <a:rPr lang="fr-FR" altLang="zh-CN" dirty="0"/>
              <a:t>Deng</a:t>
            </a:r>
            <a:r>
              <a:rPr lang="zh-CN" altLang="fr-FR" dirty="0"/>
              <a:t> </a:t>
            </a:r>
            <a:r>
              <a:rPr lang="fr-FR" altLang="zh-CN" dirty="0"/>
              <a:t>Xiaoping</a:t>
            </a:r>
            <a:r>
              <a:rPr lang="zh-CN" altLang="fr-FR" dirty="0"/>
              <a:t> 邓小平</a:t>
            </a:r>
            <a:endParaRPr lang="fr-FR" altLang="zh-CN" dirty="0"/>
          </a:p>
          <a:p>
            <a:pPr marL="0" indent="0">
              <a:buNone/>
            </a:pPr>
            <a:endParaRPr lang="fr-FR" dirty="0"/>
          </a:p>
          <a:p>
            <a:pPr marL="0" indent="0">
              <a:buNone/>
            </a:pPr>
            <a:r>
              <a:rPr lang="fr-FR" dirty="0"/>
              <a:t>Quatre modernisations (</a:t>
            </a:r>
            <a:r>
              <a:rPr lang="fr-FR" i="1" dirty="0"/>
              <a:t>si </a:t>
            </a:r>
            <a:r>
              <a:rPr lang="fr-FR" i="1" dirty="0" err="1"/>
              <a:t>ge</a:t>
            </a:r>
            <a:r>
              <a:rPr lang="fr-FR" i="1" dirty="0"/>
              <a:t> </a:t>
            </a:r>
            <a:r>
              <a:rPr lang="fr-FR" i="1" dirty="0" err="1"/>
              <a:t>xiandaihua</a:t>
            </a:r>
            <a:r>
              <a:rPr lang="fr-FR" i="1" dirty="0"/>
              <a:t> </a:t>
            </a:r>
            <a:r>
              <a:rPr lang="zh-CN" altLang="fr-FR" dirty="0"/>
              <a:t>四个现代化</a:t>
            </a:r>
            <a:r>
              <a:rPr lang="fr-FR" altLang="zh-CN" dirty="0"/>
              <a:t>) : agriculture, industrie, défense, science</a:t>
            </a:r>
            <a:endParaRPr lang="fr-FR" dirty="0"/>
          </a:p>
        </p:txBody>
      </p:sp>
    </p:spTree>
    <p:extLst>
      <p:ext uri="{BB962C8B-B14F-4D97-AF65-F5344CB8AC3E}">
        <p14:creationId xmlns:p14="http://schemas.microsoft.com/office/powerpoint/2010/main" val="173704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C1EEEE-AACB-F2F6-707B-E3B45305A08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28188FE-1116-CA81-9FB9-F4780E583D56}"/>
              </a:ext>
            </a:extLst>
          </p:cNvPr>
          <p:cNvSpPr>
            <a:spLocks noGrp="1"/>
          </p:cNvSpPr>
          <p:nvPr>
            <p:ph idx="1"/>
          </p:nvPr>
        </p:nvSpPr>
        <p:spPr>
          <a:xfrm>
            <a:off x="9016408" y="1825625"/>
            <a:ext cx="3175592" cy="4351338"/>
          </a:xfrm>
        </p:spPr>
        <p:txBody>
          <a:bodyPr/>
          <a:lstStyle/>
          <a:p>
            <a:pPr marL="0" indent="0">
              <a:buNone/>
            </a:pPr>
            <a:r>
              <a:rPr lang="fr-FR" dirty="0"/>
              <a:t>Place Tian’anmen, avril 1976 (source : The China Project)</a:t>
            </a:r>
          </a:p>
          <a:p>
            <a:pPr marL="0" indent="0">
              <a:buNone/>
            </a:pPr>
            <a:endParaRPr lang="fr-FR" dirty="0"/>
          </a:p>
          <a:p>
            <a:pPr marL="0" indent="0">
              <a:buNone/>
            </a:pPr>
            <a:r>
              <a:rPr lang="fr-FR" i="1" dirty="0" err="1"/>
              <a:t>Qingming</a:t>
            </a:r>
            <a:r>
              <a:rPr lang="fr-FR" dirty="0"/>
              <a:t> </a:t>
            </a:r>
            <a:r>
              <a:rPr lang="fr-FR" dirty="0" err="1"/>
              <a:t>清明</a:t>
            </a:r>
            <a:endParaRPr lang="fr-FR" dirty="0"/>
          </a:p>
        </p:txBody>
      </p:sp>
      <p:pic>
        <p:nvPicPr>
          <p:cNvPr id="2050" name="Picture 2">
            <a:extLst>
              <a:ext uri="{FF2B5EF4-FFF2-40B4-BE49-F238E27FC236}">
                <a16:creationId xmlns:a16="http://schemas.microsoft.com/office/drawing/2014/main" id="{29F78ECC-88D9-1FB3-404C-C2AE2874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43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26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A5A4A-1A04-3DAB-FE4A-23C840D1B74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1C97C97-7414-FEE3-B4EE-28E4564CF860}"/>
              </a:ext>
            </a:extLst>
          </p:cNvPr>
          <p:cNvSpPr>
            <a:spLocks noGrp="1"/>
          </p:cNvSpPr>
          <p:nvPr>
            <p:ph idx="1"/>
          </p:nvPr>
        </p:nvSpPr>
        <p:spPr>
          <a:xfrm>
            <a:off x="9385150" y="1825625"/>
            <a:ext cx="2806850" cy="4351338"/>
          </a:xfrm>
        </p:spPr>
        <p:txBody>
          <a:bodyPr/>
          <a:lstStyle/>
          <a:p>
            <a:pPr marL="0" indent="0">
              <a:buNone/>
            </a:pPr>
            <a:r>
              <a:rPr lang="fr-FR" dirty="0"/>
              <a:t>Le corps de Mao Zedong exposé à l’Assemblée nationale populaire, 10 ou 12 septembre 1976 (AP)</a:t>
            </a:r>
          </a:p>
        </p:txBody>
      </p:sp>
      <p:pic>
        <p:nvPicPr>
          <p:cNvPr id="1026" name="Picture 2" descr="In this undated photo, members of the Chinese People's Liberation Army pay their respects to the body Mao Zedong in China.(AP)">
            <a:extLst>
              <a:ext uri="{FF2B5EF4-FFF2-40B4-BE49-F238E27FC236}">
                <a16:creationId xmlns:a16="http://schemas.microsoft.com/office/drawing/2014/main" id="{3302FAA4-38F5-9457-5480-9298BFE62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13" y="31235"/>
            <a:ext cx="9087438" cy="681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21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8B3F909-F8F5-5399-860A-77A75ECB1083}"/>
              </a:ext>
            </a:extLst>
          </p:cNvPr>
          <p:cNvSpPr>
            <a:spLocks noGrp="1"/>
          </p:cNvSpPr>
          <p:nvPr>
            <p:ph idx="1"/>
          </p:nvPr>
        </p:nvSpPr>
        <p:spPr>
          <a:xfrm>
            <a:off x="838200" y="441789"/>
            <a:ext cx="10491061" cy="6253479"/>
          </a:xfrm>
        </p:spPr>
        <p:txBody>
          <a:bodyPr>
            <a:normAutofit fontScale="77500" lnSpcReduction="20000"/>
          </a:bodyPr>
          <a:lstStyle/>
          <a:p>
            <a:pPr marL="0" indent="0" algn="just">
              <a:buNone/>
            </a:pPr>
            <a:r>
              <a:rPr lang="fr-FR" dirty="0"/>
              <a:t>« Le système de partis politiques d’un pays est déterminé par son histoire, ses traditions et ses réalités nationales. Copier le système politique des autres n’est jamais un bon choix. En combinant les principes fondamentaux du marxisme avec la réalité chinoise, en puisant des nutriments dans la brillante culture traditionnelle chinoise et en s’inspirant activement des acquis des civilisations politiques de l’Humanité, le PCC a créé, développé et perfectionné le système de coopération multipartite et de consultation politique sous sa direction. Attachés à l’esprit de coopération, de participation et de consultation et au principe d’unité, de démocratie et d’harmonie, le PCC et les huit autres partis politiques chinois ont créé une architecture politique marquée par le rôle de leadership du PCC et la coopération multipartite, ainsi que l’exercice du pouvoir par le PCC et la pleine participation des autres partis à l’administration des affaires publiques. Cela a évité efficacement le problème d’absence de contrôle démocratique des systèmes à parti unique et le danger de concurrence destructrice entre les partis des systèmes multipartites. […]</a:t>
            </a:r>
          </a:p>
          <a:p>
            <a:pPr marL="0" indent="0" algn="just">
              <a:buNone/>
            </a:pPr>
            <a:r>
              <a:rPr lang="fr-FR" dirty="0"/>
              <a:t>Le PCC et les huit autres partis politiques se tiennent et agissent côte à côte. En respectant les aspirations de la majorité tout en tenant compte des attentes raisonnables des minorités, le système de partis politiques de la Chine permet de représenter et de réaliser réellement, largement et durablement les intérêts fondamentaux de l’immense majorité du peuple chinois et ceux de tous les groupes ethniques et groupes sociaux, évitant les défauts des systèmes de partis politiques de type ancien dans lesquels un parti ne représente qu’une minorité du peuple et un petit nombre de groupes d’intérêt. […] »</a:t>
            </a:r>
          </a:p>
          <a:p>
            <a:endParaRPr lang="fr-FR" dirty="0"/>
          </a:p>
          <a:p>
            <a:pPr marL="0" indent="0">
              <a:buNone/>
            </a:pPr>
            <a:r>
              <a:rPr lang="fr-FR" b="1" dirty="0"/>
              <a:t>«Un nouveau type de système de partis politiques à la chinoise», tribune de Lu </a:t>
            </a:r>
            <a:r>
              <a:rPr lang="fr-FR" b="1" dirty="0" err="1"/>
              <a:t>Shaye</a:t>
            </a:r>
            <a:r>
              <a:rPr lang="fr-FR" b="1" dirty="0"/>
              <a:t>, ambassadeur de Chine en France, 30 juillet 2021, </a:t>
            </a:r>
            <a:r>
              <a:rPr lang="fr-FR" b="1" i="1" dirty="0"/>
              <a:t>L’Opinion</a:t>
            </a:r>
            <a:r>
              <a:rPr lang="fr-FR" b="1" dirty="0"/>
              <a:t>. </a:t>
            </a:r>
          </a:p>
          <a:p>
            <a:endParaRPr lang="fr-FR" dirty="0"/>
          </a:p>
          <a:p>
            <a:pPr marL="0" indent="0">
              <a:buNone/>
            </a:pPr>
            <a:endParaRPr lang="fr-FR" dirty="0"/>
          </a:p>
        </p:txBody>
      </p:sp>
    </p:spTree>
    <p:extLst>
      <p:ext uri="{BB962C8B-B14F-4D97-AF65-F5344CB8AC3E}">
        <p14:creationId xmlns:p14="http://schemas.microsoft.com/office/powerpoint/2010/main" val="1393208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9DB65A-3FEC-D6A2-2DD1-F98A06757F5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CF759D6-4A0E-1355-6E89-BDE0CE21A12E}"/>
              </a:ext>
            </a:extLst>
          </p:cNvPr>
          <p:cNvSpPr>
            <a:spLocks noGrp="1"/>
          </p:cNvSpPr>
          <p:nvPr>
            <p:ph idx="1"/>
          </p:nvPr>
        </p:nvSpPr>
        <p:spPr>
          <a:xfrm>
            <a:off x="838200" y="637953"/>
            <a:ext cx="10515600" cy="6018028"/>
          </a:xfrm>
        </p:spPr>
        <p:txBody>
          <a:bodyPr>
            <a:normAutofit/>
          </a:bodyPr>
          <a:lstStyle/>
          <a:p>
            <a:pPr marL="0" indent="0">
              <a:buNone/>
            </a:pPr>
            <a:r>
              <a:rPr lang="fr-FR" dirty="0"/>
              <a:t>Hua </a:t>
            </a:r>
            <a:r>
              <a:rPr lang="fr-FR" dirty="0" err="1"/>
              <a:t>Guofeng</a:t>
            </a:r>
            <a:r>
              <a:rPr lang="fr-FR" dirty="0"/>
              <a:t> </a:t>
            </a:r>
            <a:r>
              <a:rPr lang="fr-FR" dirty="0" err="1"/>
              <a:t>华国锋</a:t>
            </a:r>
            <a:endParaRPr lang="fr-FR" dirty="0"/>
          </a:p>
          <a:p>
            <a:pPr marL="0" indent="0">
              <a:buNone/>
            </a:pPr>
            <a:endParaRPr lang="fr-FR" dirty="0"/>
          </a:p>
          <a:p>
            <a:pPr marL="0" indent="0">
              <a:buNone/>
            </a:pPr>
            <a:r>
              <a:rPr lang="fr-FR" dirty="0"/>
              <a:t>Bande des Quatre (</a:t>
            </a:r>
            <a:r>
              <a:rPr lang="fr-FR" i="1" dirty="0"/>
              <a:t>si </a:t>
            </a:r>
            <a:r>
              <a:rPr lang="fr-FR" i="1" dirty="0" err="1"/>
              <a:t>ren</a:t>
            </a:r>
            <a:r>
              <a:rPr lang="fr-FR" i="1" dirty="0"/>
              <a:t> bang</a:t>
            </a:r>
            <a:r>
              <a:rPr lang="zh-CN" altLang="fr-FR" i="1" dirty="0"/>
              <a:t> </a:t>
            </a:r>
            <a:r>
              <a:rPr lang="zh-CN" altLang="fr-FR" dirty="0"/>
              <a:t>四人帮</a:t>
            </a:r>
            <a:r>
              <a:rPr lang="fr-FR" altLang="zh-CN" dirty="0"/>
              <a:t>) : </a:t>
            </a:r>
            <a:r>
              <a:rPr lang="fr-FR" dirty="0"/>
              <a:t>Jiang Qing, Zhang </a:t>
            </a:r>
            <a:r>
              <a:rPr lang="fr-FR" dirty="0" err="1"/>
              <a:t>Chunqiao</a:t>
            </a:r>
            <a:r>
              <a:rPr lang="fr-FR" dirty="0"/>
              <a:t>, Yao </a:t>
            </a:r>
            <a:r>
              <a:rPr lang="fr-FR" dirty="0" err="1"/>
              <a:t>Wenyuan</a:t>
            </a:r>
            <a:r>
              <a:rPr lang="fr-FR" dirty="0"/>
              <a:t>, Wang </a:t>
            </a:r>
            <a:r>
              <a:rPr lang="fr-FR" dirty="0" err="1"/>
              <a:t>Hongwen</a:t>
            </a:r>
            <a:endParaRPr lang="fr-FR" dirty="0"/>
          </a:p>
        </p:txBody>
      </p:sp>
    </p:spTree>
    <p:extLst>
      <p:ext uri="{BB962C8B-B14F-4D97-AF65-F5344CB8AC3E}">
        <p14:creationId xmlns:p14="http://schemas.microsoft.com/office/powerpoint/2010/main" val="112065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E8C6AD4-1F73-D757-A0D4-4B83DE266AD2}"/>
              </a:ext>
            </a:extLst>
          </p:cNvPr>
          <p:cNvSpPr>
            <a:spLocks noGrp="1"/>
          </p:cNvSpPr>
          <p:nvPr>
            <p:ph idx="1"/>
          </p:nvPr>
        </p:nvSpPr>
        <p:spPr>
          <a:xfrm>
            <a:off x="759417" y="201478"/>
            <a:ext cx="10594383" cy="6362054"/>
          </a:xfrm>
        </p:spPr>
        <p:txBody>
          <a:bodyPr>
            <a:normAutofit/>
          </a:bodyPr>
          <a:lstStyle/>
          <a:p>
            <a:pPr marL="0" indent="0">
              <a:buNone/>
            </a:pPr>
            <a:r>
              <a:rPr lang="fr-FR" dirty="0"/>
              <a:t>Alice Ekman, </a:t>
            </a:r>
            <a:r>
              <a:rPr lang="fr-FR" i="1" dirty="0"/>
              <a:t>Rouge vif. L’idéal communiste chinois</a:t>
            </a:r>
            <a:r>
              <a:rPr lang="fr-FR" dirty="0"/>
              <a:t>, Éditions de l’observatoire, 2020</a:t>
            </a:r>
          </a:p>
          <a:p>
            <a:pPr marL="0" indent="0" algn="just">
              <a:buNone/>
            </a:pPr>
            <a:r>
              <a:rPr lang="fr-FR" sz="1800" dirty="0">
                <a:effectLst/>
                <a:latin typeface="ArialMT"/>
              </a:rPr>
              <a:t>« La Chine offre un nombre croissant de programmes de formation à destination des fonctionnaires </a:t>
            </a:r>
            <a:r>
              <a:rPr lang="fr-FR" sz="1800" dirty="0" err="1">
                <a:effectLst/>
                <a:latin typeface="ArialMT"/>
              </a:rPr>
              <a:t>étrangers</a:t>
            </a:r>
            <a:r>
              <a:rPr lang="fr-FR" sz="1800" dirty="0">
                <a:effectLst/>
                <a:latin typeface="ArialMT"/>
              </a:rPr>
              <a:t> au sens large – issus d’une </a:t>
            </a:r>
            <a:r>
              <a:rPr lang="fr-FR" sz="1800" dirty="0" err="1">
                <a:effectLst/>
                <a:latin typeface="ArialMT"/>
              </a:rPr>
              <a:t>diversite</a:t>
            </a:r>
            <a:r>
              <a:rPr lang="fr-FR" sz="1800" dirty="0">
                <a:effectLst/>
                <a:latin typeface="ArialMT"/>
              </a:rPr>
              <a:t>́ de </a:t>
            </a:r>
            <a:r>
              <a:rPr lang="fr-FR" sz="1800" dirty="0" err="1">
                <a:effectLst/>
                <a:latin typeface="ArialMT"/>
              </a:rPr>
              <a:t>ministères</a:t>
            </a:r>
            <a:r>
              <a:rPr lang="fr-FR" sz="1800" dirty="0">
                <a:effectLst/>
                <a:latin typeface="ArialMT"/>
              </a:rPr>
              <a:t>, mais aussi des hommes politiques et des professionnels. Ces </a:t>
            </a:r>
            <a:r>
              <a:rPr lang="fr-FR" sz="1800" dirty="0" err="1">
                <a:effectLst/>
                <a:latin typeface="ArialMT"/>
              </a:rPr>
              <a:t>séminaires</a:t>
            </a:r>
            <a:r>
              <a:rPr lang="fr-FR" sz="1800" dirty="0">
                <a:effectLst/>
                <a:latin typeface="ArialMT"/>
              </a:rPr>
              <a:t> – souvent sous la supervision de son </a:t>
            </a:r>
            <a:r>
              <a:rPr lang="fr-FR" sz="1800" dirty="0" err="1">
                <a:effectLst/>
                <a:latin typeface="ArialMT"/>
              </a:rPr>
              <a:t>ministère</a:t>
            </a:r>
            <a:r>
              <a:rPr lang="fr-FR" sz="1800" dirty="0">
                <a:effectLst/>
                <a:latin typeface="ArialMT"/>
              </a:rPr>
              <a:t> du Commerce et </a:t>
            </a:r>
            <a:r>
              <a:rPr lang="fr-FR" sz="1800" dirty="0" err="1">
                <a:effectLst/>
                <a:latin typeface="ArialMT"/>
              </a:rPr>
              <a:t>entièrement</a:t>
            </a:r>
            <a:r>
              <a:rPr lang="fr-FR" sz="1800" dirty="0">
                <a:effectLst/>
                <a:latin typeface="ArialMT"/>
              </a:rPr>
              <a:t> pris en charge</a:t>
            </a:r>
            <a:r>
              <a:rPr lang="fr-FR" sz="1800" b="1" dirty="0">
                <a:solidFill>
                  <a:srgbClr val="0000ED"/>
                </a:solidFill>
                <a:effectLst/>
                <a:latin typeface="Arial" panose="020B0604020202020204" pitchFamily="34" charset="0"/>
              </a:rPr>
              <a:t> </a:t>
            </a:r>
            <a:r>
              <a:rPr lang="fr-FR" sz="1800" dirty="0">
                <a:effectLst/>
                <a:latin typeface="ArialMT"/>
              </a:rPr>
              <a:t>– sont en </a:t>
            </a:r>
            <a:r>
              <a:rPr lang="fr-FR" sz="1800" dirty="0" err="1">
                <a:effectLst/>
                <a:latin typeface="ArialMT"/>
              </a:rPr>
              <a:t>priorite</a:t>
            </a:r>
            <a:r>
              <a:rPr lang="fr-FR" sz="1800" dirty="0">
                <a:effectLst/>
                <a:latin typeface="ArialMT"/>
              </a:rPr>
              <a:t>́ </a:t>
            </a:r>
            <a:r>
              <a:rPr lang="fr-FR" sz="1800" dirty="0" err="1">
                <a:effectLst/>
                <a:latin typeface="ArialMT"/>
              </a:rPr>
              <a:t>destinés</a:t>
            </a:r>
            <a:r>
              <a:rPr lang="fr-FR" sz="1800" dirty="0">
                <a:effectLst/>
                <a:latin typeface="ArialMT"/>
              </a:rPr>
              <a:t> aux pays en </a:t>
            </a:r>
            <a:r>
              <a:rPr lang="fr-FR" sz="1800" dirty="0" err="1">
                <a:effectLst/>
                <a:latin typeface="ArialMT"/>
              </a:rPr>
              <a:t>développement</a:t>
            </a:r>
            <a:r>
              <a:rPr lang="fr-FR" sz="1800" dirty="0">
                <a:effectLst/>
                <a:latin typeface="ArialMT"/>
              </a:rPr>
              <a:t>, et </a:t>
            </a:r>
            <a:r>
              <a:rPr lang="fr-FR" sz="1800" dirty="0" err="1">
                <a:effectLst/>
                <a:latin typeface="ArialMT"/>
              </a:rPr>
              <a:t>présentent</a:t>
            </a:r>
            <a:r>
              <a:rPr lang="fr-FR" sz="1800" dirty="0">
                <a:effectLst/>
                <a:latin typeface="ArialMT"/>
              </a:rPr>
              <a:t> en termes </a:t>
            </a:r>
            <a:r>
              <a:rPr lang="fr-FR" sz="1800" dirty="0" err="1">
                <a:effectLst/>
                <a:latin typeface="ArialMT"/>
              </a:rPr>
              <a:t>élogieux</a:t>
            </a:r>
            <a:r>
              <a:rPr lang="fr-FR" sz="1800" dirty="0">
                <a:effectLst/>
                <a:latin typeface="ArialMT"/>
              </a:rPr>
              <a:t> « la voie de la modernisation de la gouvernance de la Chine », ou « la confiance du Parti communiste chinois » pour mener à bien les </a:t>
            </a:r>
            <a:r>
              <a:rPr lang="fr-FR" sz="1800" dirty="0" err="1">
                <a:effectLst/>
                <a:latin typeface="ArialMT"/>
              </a:rPr>
              <a:t>réformes</a:t>
            </a:r>
            <a:r>
              <a:rPr lang="fr-FR" sz="1800" dirty="0">
                <a:effectLst/>
                <a:latin typeface="ArialMT"/>
              </a:rPr>
              <a:t> du pays, appelant les officiels </a:t>
            </a:r>
            <a:r>
              <a:rPr lang="fr-FR" sz="1800" dirty="0" err="1">
                <a:effectLst/>
                <a:latin typeface="ArialMT"/>
              </a:rPr>
              <a:t>récipiendaires</a:t>
            </a:r>
            <a:r>
              <a:rPr lang="fr-FR" sz="1800" dirty="0">
                <a:effectLst/>
                <a:latin typeface="ArialMT"/>
              </a:rPr>
              <a:t> de ces programmes à faire de </a:t>
            </a:r>
            <a:r>
              <a:rPr lang="fr-FR" sz="1800" dirty="0" err="1">
                <a:effectLst/>
                <a:latin typeface="ArialMT"/>
              </a:rPr>
              <a:t>même</a:t>
            </a:r>
            <a:r>
              <a:rPr lang="fr-FR" sz="1800" dirty="0">
                <a:effectLst/>
                <a:latin typeface="ArialMT"/>
              </a:rPr>
              <a:t> dans leur pays. La description des formations, telles que </a:t>
            </a:r>
            <a:r>
              <a:rPr lang="fr-FR" sz="1800" dirty="0" err="1">
                <a:effectLst/>
                <a:latin typeface="ArialMT"/>
              </a:rPr>
              <a:t>présentées</a:t>
            </a:r>
            <a:r>
              <a:rPr lang="fr-FR" sz="1800" dirty="0">
                <a:effectLst/>
                <a:latin typeface="ArialMT"/>
              </a:rPr>
              <a:t> par les </a:t>
            </a:r>
            <a:r>
              <a:rPr lang="fr-FR" sz="1800" dirty="0" err="1">
                <a:effectLst/>
                <a:latin typeface="ArialMT"/>
              </a:rPr>
              <a:t>autorités</a:t>
            </a:r>
            <a:r>
              <a:rPr lang="fr-FR" sz="1800" dirty="0">
                <a:effectLst/>
                <a:latin typeface="ArialMT"/>
              </a:rPr>
              <a:t> chinoises dans leur brochure en anglais à destination des pays en </a:t>
            </a:r>
            <a:r>
              <a:rPr lang="fr-FR" sz="1800" dirty="0" err="1">
                <a:effectLst/>
                <a:latin typeface="ArialMT"/>
              </a:rPr>
              <a:t>développement</a:t>
            </a:r>
            <a:r>
              <a:rPr lang="fr-FR" sz="1800" dirty="0">
                <a:effectLst/>
                <a:latin typeface="ArialMT"/>
              </a:rPr>
              <a:t> est explicite : ils sont </a:t>
            </a:r>
            <a:r>
              <a:rPr lang="fr-FR" sz="1800" dirty="0" err="1">
                <a:effectLst/>
                <a:latin typeface="ArialMT"/>
              </a:rPr>
              <a:t>incités</a:t>
            </a:r>
            <a:r>
              <a:rPr lang="fr-FR" sz="1800" dirty="0">
                <a:effectLst/>
                <a:latin typeface="ArialMT"/>
              </a:rPr>
              <a:t> à s’inspirer du </a:t>
            </a:r>
            <a:r>
              <a:rPr lang="fr-FR" sz="1800" dirty="0" err="1">
                <a:effectLst/>
                <a:latin typeface="ArialMT"/>
              </a:rPr>
              <a:t>modèle</a:t>
            </a:r>
            <a:r>
              <a:rPr lang="fr-FR" sz="1800" dirty="0">
                <a:effectLst/>
                <a:latin typeface="ArialMT"/>
              </a:rPr>
              <a:t> politique, </a:t>
            </a:r>
            <a:r>
              <a:rPr lang="fr-FR" sz="1800" dirty="0" err="1">
                <a:effectLst/>
                <a:latin typeface="ArialMT"/>
              </a:rPr>
              <a:t>économique</a:t>
            </a:r>
            <a:r>
              <a:rPr lang="fr-FR" sz="1800" dirty="0">
                <a:effectLst/>
                <a:latin typeface="ArialMT"/>
              </a:rPr>
              <a:t> et social de la Chine. Par exemple, les </a:t>
            </a:r>
            <a:r>
              <a:rPr lang="fr-FR" sz="1800" dirty="0" err="1">
                <a:effectLst/>
                <a:latin typeface="ArialMT"/>
              </a:rPr>
              <a:t>autorités</a:t>
            </a:r>
            <a:r>
              <a:rPr lang="fr-FR" sz="1800" dirty="0">
                <a:effectLst/>
                <a:latin typeface="ArialMT"/>
              </a:rPr>
              <a:t> chinoises proposent à des fonctionnaires de pays en </a:t>
            </a:r>
            <a:r>
              <a:rPr lang="fr-FR" sz="1800" dirty="0" err="1">
                <a:effectLst/>
                <a:latin typeface="ArialMT"/>
              </a:rPr>
              <a:t>développement</a:t>
            </a:r>
            <a:r>
              <a:rPr lang="fr-FR" sz="1800" dirty="0">
                <a:effectLst/>
                <a:latin typeface="ArialMT"/>
              </a:rPr>
              <a:t> un </a:t>
            </a:r>
            <a:r>
              <a:rPr lang="fr-FR" sz="1800" dirty="0" err="1">
                <a:effectLst/>
                <a:latin typeface="ArialMT"/>
              </a:rPr>
              <a:t>séminaire</a:t>
            </a:r>
            <a:r>
              <a:rPr lang="fr-FR" sz="1800" dirty="0">
                <a:effectLst/>
                <a:latin typeface="ArialMT"/>
              </a:rPr>
              <a:t> de formation intitulé « L’</a:t>
            </a:r>
            <a:r>
              <a:rPr lang="fr-FR" sz="1800" dirty="0" err="1">
                <a:effectLst/>
                <a:latin typeface="ArialMT"/>
              </a:rPr>
              <a:t>expérience</a:t>
            </a:r>
            <a:r>
              <a:rPr lang="fr-FR" sz="1800" dirty="0">
                <a:effectLst/>
                <a:latin typeface="ArialMT"/>
              </a:rPr>
              <a:t> de la Chine, le </a:t>
            </a:r>
            <a:r>
              <a:rPr lang="fr-FR" sz="1800" dirty="0" err="1">
                <a:effectLst/>
                <a:latin typeface="ArialMT"/>
              </a:rPr>
              <a:t>système</a:t>
            </a:r>
            <a:r>
              <a:rPr lang="fr-FR" sz="1800" dirty="0">
                <a:effectLst/>
                <a:latin typeface="ArialMT"/>
              </a:rPr>
              <a:t> social et les politiques publiques de la Chine</a:t>
            </a:r>
            <a:r>
              <a:rPr lang="fr-FR" sz="1800" b="1" dirty="0">
                <a:solidFill>
                  <a:srgbClr val="0000ED"/>
                </a:solidFill>
                <a:effectLst/>
                <a:latin typeface="Arial" panose="020B0604020202020204" pitchFamily="34" charset="0"/>
              </a:rPr>
              <a:t> </a:t>
            </a:r>
            <a:r>
              <a:rPr lang="fr-FR" sz="1800" dirty="0">
                <a:effectLst/>
                <a:latin typeface="ArialMT"/>
              </a:rPr>
              <a:t>», et qui dispense les cours suivants – selon le programme officiel</a:t>
            </a:r>
            <a:r>
              <a:rPr lang="fr-FR" sz="1800" b="1" dirty="0">
                <a:solidFill>
                  <a:srgbClr val="0000ED"/>
                </a:solidFill>
                <a:effectLst/>
                <a:latin typeface="Arial" panose="020B0604020202020204" pitchFamily="34" charset="0"/>
              </a:rPr>
              <a:t> </a:t>
            </a:r>
            <a:r>
              <a:rPr lang="fr-FR" sz="1800" dirty="0">
                <a:effectLst/>
                <a:latin typeface="ArialMT"/>
              </a:rPr>
              <a:t>: </a:t>
            </a:r>
            <a:endParaRPr lang="fr-FR" dirty="0">
              <a:effectLst/>
            </a:endParaRPr>
          </a:p>
          <a:p>
            <a:pPr marL="0" indent="0">
              <a:buNone/>
            </a:pPr>
            <a:r>
              <a:rPr lang="fr-FR" sz="1800" dirty="0">
                <a:effectLst/>
                <a:latin typeface="ArialMT"/>
              </a:rPr>
              <a:t>— </a:t>
            </a:r>
            <a:r>
              <a:rPr lang="fr-FR" sz="1800" dirty="0" err="1">
                <a:effectLst/>
                <a:latin typeface="ArialMT"/>
              </a:rPr>
              <a:t>Interprétation</a:t>
            </a:r>
            <a:r>
              <a:rPr lang="fr-FR" sz="1800" dirty="0">
                <a:effectLst/>
                <a:latin typeface="ArialMT"/>
              </a:rPr>
              <a:t> du contexte national chinois et des </a:t>
            </a:r>
            <a:r>
              <a:rPr lang="fr-FR" sz="1800" dirty="0" err="1">
                <a:effectLst/>
                <a:latin typeface="ArialMT"/>
              </a:rPr>
              <a:t>réformes</a:t>
            </a:r>
            <a:r>
              <a:rPr lang="fr-FR" sz="1800" dirty="0">
                <a:effectLst/>
                <a:latin typeface="ArialMT"/>
              </a:rPr>
              <a:t> institutionnelles ;</a:t>
            </a:r>
            <a:br>
              <a:rPr lang="fr-FR" sz="1800" dirty="0">
                <a:effectLst/>
                <a:latin typeface="ArialMT"/>
              </a:rPr>
            </a:br>
            <a:r>
              <a:rPr lang="fr-FR" sz="1800" dirty="0">
                <a:effectLst/>
                <a:latin typeface="ArialMT"/>
              </a:rPr>
              <a:t>— Introduction à l’</a:t>
            </a:r>
            <a:r>
              <a:rPr lang="fr-FR" sz="1800" dirty="0" err="1">
                <a:effectLst/>
                <a:latin typeface="ArialMT"/>
              </a:rPr>
              <a:t>expérience</a:t>
            </a:r>
            <a:r>
              <a:rPr lang="fr-FR" sz="1800" dirty="0">
                <a:effectLst/>
                <a:latin typeface="ArialMT"/>
              </a:rPr>
              <a:t> chinoise de </a:t>
            </a:r>
            <a:r>
              <a:rPr lang="fr-FR" sz="1800" dirty="0" err="1">
                <a:effectLst/>
                <a:latin typeface="ArialMT"/>
              </a:rPr>
              <a:t>réforme</a:t>
            </a:r>
            <a:r>
              <a:rPr lang="fr-FR" sz="1800" dirty="0">
                <a:effectLst/>
                <a:latin typeface="ArialMT"/>
              </a:rPr>
              <a:t> et d’ouverture ; — Le planning </a:t>
            </a:r>
            <a:r>
              <a:rPr lang="fr-FR" sz="1800" dirty="0" err="1">
                <a:effectLst/>
                <a:latin typeface="ArialMT"/>
              </a:rPr>
              <a:t>stratégique</a:t>
            </a:r>
            <a:r>
              <a:rPr lang="fr-FR" sz="1800" dirty="0">
                <a:effectLst/>
                <a:latin typeface="ArialMT"/>
              </a:rPr>
              <a:t> </a:t>
            </a:r>
            <a:r>
              <a:rPr lang="fr-FR" sz="1800" dirty="0" err="1">
                <a:effectLst/>
                <a:latin typeface="ArialMT"/>
              </a:rPr>
              <a:t>mene</a:t>
            </a:r>
            <a:r>
              <a:rPr lang="fr-FR" sz="1800" dirty="0">
                <a:effectLst/>
                <a:latin typeface="ArialMT"/>
              </a:rPr>
              <a:t>́ par les officiels ; </a:t>
            </a:r>
            <a:endParaRPr lang="fr-FR" dirty="0">
              <a:effectLst/>
            </a:endParaRPr>
          </a:p>
          <a:p>
            <a:pPr marL="0" indent="0">
              <a:buNone/>
            </a:pPr>
            <a:r>
              <a:rPr lang="fr-FR" sz="1800" dirty="0">
                <a:effectLst/>
                <a:latin typeface="ArialMT"/>
              </a:rPr>
              <a:t>— La confiance du Parti communiste chinois dans la Voie, la </a:t>
            </a:r>
            <a:r>
              <a:rPr lang="fr-FR" sz="1800" dirty="0" err="1">
                <a:effectLst/>
                <a:latin typeface="ArialMT"/>
              </a:rPr>
              <a:t>Théorie</a:t>
            </a:r>
            <a:r>
              <a:rPr lang="fr-FR" sz="1800" dirty="0">
                <a:effectLst/>
                <a:latin typeface="ArialMT"/>
              </a:rPr>
              <a:t>, le </a:t>
            </a:r>
            <a:r>
              <a:rPr lang="fr-FR" sz="1800" dirty="0" err="1">
                <a:effectLst/>
                <a:latin typeface="ArialMT"/>
              </a:rPr>
              <a:t>Système</a:t>
            </a:r>
            <a:r>
              <a:rPr lang="fr-FR" sz="1800" dirty="0">
                <a:effectLst/>
                <a:latin typeface="ArialMT"/>
              </a:rPr>
              <a:t> et la Culture ;</a:t>
            </a:r>
            <a:br>
              <a:rPr lang="fr-FR" sz="1800" dirty="0">
                <a:effectLst/>
                <a:latin typeface="ArialMT"/>
              </a:rPr>
            </a:br>
            <a:r>
              <a:rPr lang="fr-FR" sz="1800" dirty="0">
                <a:effectLst/>
                <a:latin typeface="ArialMT"/>
              </a:rPr>
              <a:t>— La </a:t>
            </a:r>
            <a:r>
              <a:rPr lang="fr-FR" sz="1800" dirty="0" err="1">
                <a:effectLst/>
                <a:latin typeface="ArialMT"/>
              </a:rPr>
              <a:t>stratégie</a:t>
            </a:r>
            <a:r>
              <a:rPr lang="fr-FR" sz="1800" dirty="0">
                <a:effectLst/>
                <a:latin typeface="ArialMT"/>
              </a:rPr>
              <a:t> chinoise pour la nouvelle </a:t>
            </a:r>
            <a:r>
              <a:rPr lang="fr-FR" sz="1800" dirty="0" err="1">
                <a:effectLst/>
                <a:latin typeface="ArialMT"/>
              </a:rPr>
              <a:t>ère</a:t>
            </a:r>
            <a:r>
              <a:rPr lang="fr-FR" sz="1800" dirty="0">
                <a:effectLst/>
                <a:latin typeface="ArialMT"/>
              </a:rPr>
              <a:t> et le jeu entre superpuissances ; </a:t>
            </a:r>
            <a:endParaRPr lang="fr-FR" dirty="0">
              <a:effectLst/>
            </a:endParaRPr>
          </a:p>
          <a:p>
            <a:pPr marL="0" indent="0">
              <a:buNone/>
            </a:pPr>
            <a:r>
              <a:rPr lang="fr-FR" sz="1800" dirty="0">
                <a:effectLst/>
                <a:latin typeface="ArialMT"/>
              </a:rPr>
              <a:t>— La structure et la voie de la modernisation de la gouvernance de la Chine ;</a:t>
            </a:r>
            <a:br>
              <a:rPr lang="fr-FR" sz="1800" dirty="0">
                <a:effectLst/>
                <a:latin typeface="ArialMT"/>
              </a:rPr>
            </a:br>
            <a:r>
              <a:rPr lang="fr-FR" sz="1800" dirty="0">
                <a:effectLst/>
                <a:latin typeface="ArialMT"/>
              </a:rPr>
              <a:t>— L’examen historique et les perspectives de </a:t>
            </a:r>
            <a:r>
              <a:rPr lang="fr-FR" sz="1800" dirty="0" err="1">
                <a:effectLst/>
                <a:latin typeface="ArialMT"/>
              </a:rPr>
              <a:t>réforme</a:t>
            </a:r>
            <a:r>
              <a:rPr lang="fr-FR" sz="1800" dirty="0">
                <a:effectLst/>
                <a:latin typeface="ArialMT"/>
              </a:rPr>
              <a:t> du </a:t>
            </a:r>
            <a:r>
              <a:rPr lang="fr-FR" sz="1800" dirty="0" err="1">
                <a:effectLst/>
                <a:latin typeface="ArialMT"/>
              </a:rPr>
              <a:t>système</a:t>
            </a:r>
            <a:r>
              <a:rPr lang="fr-FR" sz="1800" dirty="0">
                <a:effectLst/>
                <a:latin typeface="ArialMT"/>
              </a:rPr>
              <a:t> politique pour la modernisation du </a:t>
            </a:r>
            <a:r>
              <a:rPr lang="fr-FR" sz="1800" dirty="0" err="1">
                <a:effectLst/>
                <a:latin typeface="ArialMT"/>
              </a:rPr>
              <a:t>système</a:t>
            </a:r>
            <a:r>
              <a:rPr lang="fr-FR" sz="1800" dirty="0">
                <a:effectLst/>
                <a:latin typeface="ArialMT"/>
              </a:rPr>
              <a:t> de gouvernance. »</a:t>
            </a:r>
            <a:endParaRPr lang="fr-FR" dirty="0">
              <a:effectLst/>
            </a:endParaRPr>
          </a:p>
        </p:txBody>
      </p:sp>
    </p:spTree>
    <p:extLst>
      <p:ext uri="{BB962C8B-B14F-4D97-AF65-F5344CB8AC3E}">
        <p14:creationId xmlns:p14="http://schemas.microsoft.com/office/powerpoint/2010/main" val="211216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88C603-9D7D-2896-EF4D-358E4471FEE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6D6BE40-AE09-B9D5-5CBE-2412CBAE012A}"/>
              </a:ext>
            </a:extLst>
          </p:cNvPr>
          <p:cNvSpPr>
            <a:spLocks noGrp="1"/>
          </p:cNvSpPr>
          <p:nvPr>
            <p:ph idx="1"/>
          </p:nvPr>
        </p:nvSpPr>
        <p:spPr/>
        <p:txBody>
          <a:bodyPr/>
          <a:lstStyle/>
          <a:p>
            <a:pPr marL="0" indent="0">
              <a:buNone/>
            </a:pPr>
            <a:r>
              <a:rPr lang="fr-FR" dirty="0"/>
              <a:t>Jean-Pierre Cabestan, </a:t>
            </a:r>
            <a:r>
              <a:rPr lang="fr-FR" i="1" dirty="0"/>
              <a:t>Le système politique chinois : un nouvel équilibre autoritaire</a:t>
            </a:r>
            <a:r>
              <a:rPr lang="fr-FR" dirty="0"/>
              <a:t>, Presses de Sciences Po, 2014.</a:t>
            </a:r>
          </a:p>
        </p:txBody>
      </p:sp>
    </p:spTree>
    <p:extLst>
      <p:ext uri="{BB962C8B-B14F-4D97-AF65-F5344CB8AC3E}">
        <p14:creationId xmlns:p14="http://schemas.microsoft.com/office/powerpoint/2010/main" val="96914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53C9FC-B204-4004-B844-3759A04CB56D}"/>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BB7B44FC-8023-3930-482F-93E21A468F36}"/>
              </a:ext>
            </a:extLst>
          </p:cNvPr>
          <p:cNvSpPr>
            <a:spLocks noGrp="1"/>
          </p:cNvSpPr>
          <p:nvPr>
            <p:ph idx="1"/>
          </p:nvPr>
        </p:nvSpPr>
        <p:spPr>
          <a:xfrm>
            <a:off x="179294" y="4966448"/>
            <a:ext cx="11779624" cy="1891551"/>
          </a:xfrm>
        </p:spPr>
        <p:txBody>
          <a:bodyPr>
            <a:normAutofit lnSpcReduction="10000"/>
          </a:bodyPr>
          <a:lstStyle/>
          <a:p>
            <a:pPr marL="0" indent="0">
              <a:buNone/>
            </a:pPr>
            <a:r>
              <a:rPr lang="fr-FR" dirty="0"/>
              <a:t>Membres permanents du Bureau politique (Politburo) nommés au 8</a:t>
            </a:r>
            <a:r>
              <a:rPr lang="fr-FR" baseline="30000" dirty="0"/>
              <a:t>ème</a:t>
            </a:r>
            <a:r>
              <a:rPr lang="fr-FR" dirty="0"/>
              <a:t> congrès du Parti communiste chinois (1956). Encerclés, de gauche à droite : Mao Zedong</a:t>
            </a:r>
            <a:r>
              <a:rPr lang="zh-CN" altLang="fr-FR" dirty="0"/>
              <a:t> 毛泽东</a:t>
            </a:r>
            <a:r>
              <a:rPr lang="fr-FR" altLang="zh-CN" dirty="0"/>
              <a:t> (1893-1976)</a:t>
            </a:r>
            <a:r>
              <a:rPr lang="fr-FR" dirty="0"/>
              <a:t>, Liu </a:t>
            </a:r>
            <a:r>
              <a:rPr lang="fr-FR" dirty="0" err="1"/>
              <a:t>Shaoqi</a:t>
            </a:r>
            <a:r>
              <a:rPr lang="zh-CN" altLang="fr-FR" dirty="0"/>
              <a:t> 刘少奇</a:t>
            </a:r>
            <a:r>
              <a:rPr lang="fr-FR" altLang="zh-CN" dirty="0"/>
              <a:t> (1898-1969)</a:t>
            </a:r>
            <a:r>
              <a:rPr lang="fr-FR" dirty="0"/>
              <a:t>, Zhou Enlai</a:t>
            </a:r>
            <a:r>
              <a:rPr lang="zh-CN" altLang="fr-FR" dirty="0"/>
              <a:t> 周恩来</a:t>
            </a:r>
            <a:r>
              <a:rPr lang="fr-FR" altLang="zh-CN" dirty="0"/>
              <a:t> (1898-1976)</a:t>
            </a:r>
            <a:r>
              <a:rPr lang="fr-FR" dirty="0"/>
              <a:t>, Chen Yun</a:t>
            </a:r>
            <a:r>
              <a:rPr lang="zh-CN" altLang="fr-FR" dirty="0"/>
              <a:t> 陈云</a:t>
            </a:r>
            <a:r>
              <a:rPr lang="fr-FR" altLang="zh-CN" dirty="0"/>
              <a:t> (1905-1995)</a:t>
            </a:r>
            <a:r>
              <a:rPr lang="fr-FR" dirty="0"/>
              <a:t>, Deng Xiaoping</a:t>
            </a:r>
            <a:r>
              <a:rPr lang="zh-CN" altLang="fr-FR" dirty="0"/>
              <a:t> 邓小平</a:t>
            </a:r>
            <a:r>
              <a:rPr lang="fr-FR" altLang="zh-CN" dirty="0"/>
              <a:t> (1904-1997) (source : China </a:t>
            </a:r>
            <a:r>
              <a:rPr lang="fr-FR" altLang="zh-CN" dirty="0" err="1"/>
              <a:t>Today</a:t>
            </a:r>
            <a:r>
              <a:rPr lang="fr-FR" altLang="zh-CN" dirty="0"/>
              <a:t>)</a:t>
            </a:r>
            <a:endParaRPr lang="fr-FR" dirty="0"/>
          </a:p>
        </p:txBody>
      </p:sp>
      <p:pic>
        <p:nvPicPr>
          <p:cNvPr id="4098" name="Picture 2" descr="members of polibureau of chinese communist party 8th national congress">
            <a:extLst>
              <a:ext uri="{FF2B5EF4-FFF2-40B4-BE49-F238E27FC236}">
                <a16:creationId xmlns:a16="http://schemas.microsoft.com/office/drawing/2014/main" id="{2DE9C9FB-3A2B-D6E8-C599-9EFAA1EA9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246" y="0"/>
            <a:ext cx="8535508" cy="4912659"/>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4B4388AE-0FD0-6099-C50A-E11D4D559D69}"/>
              </a:ext>
            </a:extLst>
          </p:cNvPr>
          <p:cNvSpPr/>
          <p:nvPr/>
        </p:nvSpPr>
        <p:spPr>
          <a:xfrm>
            <a:off x="1828246" y="0"/>
            <a:ext cx="1506624" cy="1488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1E7C8025-B70C-DE95-1068-23A4AF1F901A}"/>
              </a:ext>
            </a:extLst>
          </p:cNvPr>
          <p:cNvSpPr/>
          <p:nvPr/>
        </p:nvSpPr>
        <p:spPr>
          <a:xfrm>
            <a:off x="3227293" y="-1"/>
            <a:ext cx="1506624" cy="1488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475A9BDD-D498-AF2E-556D-38038F704D20}"/>
              </a:ext>
            </a:extLst>
          </p:cNvPr>
          <p:cNvSpPr/>
          <p:nvPr/>
        </p:nvSpPr>
        <p:spPr>
          <a:xfrm>
            <a:off x="4636992" y="-2"/>
            <a:ext cx="1506624" cy="1488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B68FC5A7-CC98-39CA-B5F0-7416DD249DBF}"/>
              </a:ext>
            </a:extLst>
          </p:cNvPr>
          <p:cNvSpPr/>
          <p:nvPr/>
        </p:nvSpPr>
        <p:spPr>
          <a:xfrm>
            <a:off x="7535385" y="-63034"/>
            <a:ext cx="1506624" cy="1488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3EFD8AA4-E6C2-2DF8-BC41-BE95E56749F8}"/>
              </a:ext>
            </a:extLst>
          </p:cNvPr>
          <p:cNvSpPr/>
          <p:nvPr/>
        </p:nvSpPr>
        <p:spPr>
          <a:xfrm>
            <a:off x="8955735" y="-53789"/>
            <a:ext cx="1506624" cy="1488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43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endParaRPr lang="fr-FR"/>
          </a:p>
        </p:txBody>
      </p:sp>
      <p:sp>
        <p:nvSpPr>
          <p:cNvPr id="26626" name="Rectangle 3"/>
          <p:cNvSpPr>
            <a:spLocks noGrp="1"/>
          </p:cNvSpPr>
          <p:nvPr>
            <p:ph type="body" idx="1"/>
          </p:nvPr>
        </p:nvSpPr>
        <p:spPr>
          <a:xfrm>
            <a:off x="838200" y="1825625"/>
            <a:ext cx="3055938" cy="4351338"/>
          </a:xfrm>
        </p:spPr>
        <p:txBody>
          <a:bodyPr/>
          <a:lstStyle/>
          <a:p>
            <a:pPr marL="0" indent="0">
              <a:buNone/>
            </a:pPr>
            <a:r>
              <a:rPr lang="fr-FR" dirty="0"/>
              <a:t>« Le Grand Bond en Avant dans l’agriculture : chaque commune lance un Spoutnik »</a:t>
            </a:r>
          </a:p>
        </p:txBody>
      </p:sp>
      <p:pic>
        <p:nvPicPr>
          <p:cNvPr id="26628" name="Picture 7" descr="http://4.bp.blogspot.com/_gx_cUnvPHEY/S2Fs-OIAVlI/AAAAAAAAANM/gt7XpGt6CjM/s400/Great_Leap_forward_poster+02"/>
          <p:cNvPicPr>
            <a:picLocks noChangeAspect="1" noChangeArrowheads="1"/>
          </p:cNvPicPr>
          <p:nvPr/>
        </p:nvPicPr>
        <p:blipFill>
          <a:blip r:embed="rId2"/>
          <a:srcRect/>
          <a:stretch>
            <a:fillRect/>
          </a:stretch>
        </p:blipFill>
        <p:spPr bwMode="auto">
          <a:xfrm>
            <a:off x="3894138" y="0"/>
            <a:ext cx="4403724" cy="6834159"/>
          </a:xfrm>
          <a:prstGeom prst="rect">
            <a:avLst/>
          </a:prstGeom>
          <a:noFill/>
          <a:ln w="9525">
            <a:noFill/>
            <a:miter lim="800000"/>
            <a:headEnd/>
            <a:tailEnd/>
          </a:ln>
        </p:spPr>
      </p:pic>
    </p:spTree>
    <p:extLst>
      <p:ext uri="{BB962C8B-B14F-4D97-AF65-F5344CB8AC3E}">
        <p14:creationId xmlns:p14="http://schemas.microsoft.com/office/powerpoint/2010/main" val="343972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1D99C-C154-D52F-DF4C-7817554B683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B310D18-F7CA-7DB0-F808-B16EEE669764}"/>
              </a:ext>
            </a:extLst>
          </p:cNvPr>
          <p:cNvSpPr>
            <a:spLocks noGrp="1"/>
          </p:cNvSpPr>
          <p:nvPr>
            <p:ph idx="1"/>
          </p:nvPr>
        </p:nvSpPr>
        <p:spPr/>
        <p:txBody>
          <a:bodyPr/>
          <a:lstStyle/>
          <a:p>
            <a:pPr marL="0" indent="0">
              <a:buNone/>
            </a:pPr>
            <a:endParaRPr lang="fr-FR" dirty="0"/>
          </a:p>
          <a:p>
            <a:pPr marL="0" indent="0">
              <a:buNone/>
            </a:pPr>
            <a:r>
              <a:rPr lang="fr-FR" dirty="0"/>
              <a:t>Groupe central de la Révolution culturelle (</a:t>
            </a:r>
            <a:r>
              <a:rPr lang="fr-FR" i="1" dirty="0" err="1"/>
              <a:t>Zhongyang</a:t>
            </a:r>
            <a:r>
              <a:rPr lang="fr-FR" i="1" dirty="0"/>
              <a:t> </a:t>
            </a:r>
            <a:r>
              <a:rPr lang="fr-FR" i="1" dirty="0" err="1"/>
              <a:t>wenge</a:t>
            </a:r>
            <a:r>
              <a:rPr lang="fr-FR" i="1" dirty="0"/>
              <a:t> </a:t>
            </a:r>
            <a:r>
              <a:rPr lang="fr-FR" i="1" dirty="0" err="1"/>
              <a:t>xiaozu</a:t>
            </a:r>
            <a:r>
              <a:rPr lang="fr-FR" i="1" dirty="0"/>
              <a:t> </a:t>
            </a:r>
            <a:r>
              <a:rPr lang="fr-FR" dirty="0" err="1"/>
              <a:t>中央文革小组</a:t>
            </a:r>
            <a:r>
              <a:rPr lang="fr-FR" dirty="0"/>
              <a:t>)</a:t>
            </a:r>
          </a:p>
          <a:p>
            <a:pPr marL="0" indent="0">
              <a:buNone/>
            </a:pPr>
            <a:endParaRPr lang="fr-FR" dirty="0"/>
          </a:p>
          <a:p>
            <a:pPr marL="0" indent="0">
              <a:buNone/>
            </a:pPr>
            <a:r>
              <a:rPr lang="fr-FR" dirty="0"/>
              <a:t>Grande Révolution culturelle prolétarienne (</a:t>
            </a:r>
            <a:r>
              <a:rPr lang="fr-FR" i="1" dirty="0" err="1"/>
              <a:t>wuchan</a:t>
            </a:r>
            <a:r>
              <a:rPr lang="fr-FR" i="1" dirty="0"/>
              <a:t> </a:t>
            </a:r>
            <a:r>
              <a:rPr lang="fr-FR" i="1" dirty="0" err="1"/>
              <a:t>jieji</a:t>
            </a:r>
            <a:r>
              <a:rPr lang="fr-FR" i="1" dirty="0"/>
              <a:t> </a:t>
            </a:r>
            <a:r>
              <a:rPr lang="fr-FR" i="1" dirty="0" err="1"/>
              <a:t>wenhua</a:t>
            </a:r>
            <a:r>
              <a:rPr lang="fr-FR" i="1" dirty="0"/>
              <a:t> da </a:t>
            </a:r>
            <a:r>
              <a:rPr lang="fr-FR" i="1" dirty="0" err="1"/>
              <a:t>geming</a:t>
            </a:r>
            <a:r>
              <a:rPr lang="fr-FR" i="1" dirty="0"/>
              <a:t> </a:t>
            </a:r>
            <a:r>
              <a:rPr lang="fr-FR" dirty="0" err="1"/>
              <a:t>无产阶级文化大革命</a:t>
            </a:r>
            <a:r>
              <a:rPr lang="fr-FR" dirty="0"/>
              <a:t>)</a:t>
            </a:r>
          </a:p>
          <a:p>
            <a:pPr marL="0" indent="0">
              <a:buNone/>
            </a:pPr>
            <a:endParaRPr lang="fr-FR" dirty="0"/>
          </a:p>
        </p:txBody>
      </p:sp>
    </p:spTree>
    <p:extLst>
      <p:ext uri="{BB962C8B-B14F-4D97-AF65-F5344CB8AC3E}">
        <p14:creationId xmlns:p14="http://schemas.microsoft.com/office/powerpoint/2010/main" val="319420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FCF3D8-71BD-01EE-1411-BFE5C1C848A4}"/>
              </a:ext>
            </a:extLst>
          </p:cNvPr>
          <p:cNvSpPr>
            <a:spLocks noGrp="1"/>
          </p:cNvSpPr>
          <p:nvPr>
            <p:ph idx="1"/>
          </p:nvPr>
        </p:nvSpPr>
        <p:spPr>
          <a:xfrm>
            <a:off x="0" y="1825625"/>
            <a:ext cx="2881825" cy="4270375"/>
          </a:xfrm>
        </p:spPr>
        <p:txBody>
          <a:bodyPr>
            <a:normAutofit/>
          </a:bodyPr>
          <a:lstStyle/>
          <a:p>
            <a:pPr marL="0" indent="0">
              <a:buNone/>
            </a:pPr>
            <a:r>
              <a:rPr lang="fr-FR" sz="2400" dirty="0"/>
              <a:t>De gauche à droite : Zhou Enlai, Jiang Qing, Chen </a:t>
            </a:r>
            <a:r>
              <a:rPr lang="fr-FR" sz="2400" dirty="0" err="1"/>
              <a:t>Boda</a:t>
            </a:r>
            <a:r>
              <a:rPr lang="fr-FR" sz="2400" dirty="0"/>
              <a:t>, Kang Sheng, Zhang </a:t>
            </a:r>
            <a:r>
              <a:rPr lang="fr-FR" sz="2400" dirty="0" err="1"/>
              <a:t>Chunqiao</a:t>
            </a:r>
            <a:r>
              <a:rPr lang="fr-FR" sz="2400" dirty="0"/>
              <a:t>, juillet 1967 (source : A. </a:t>
            </a:r>
            <a:r>
              <a:rPr lang="fr-FR" sz="2400" dirty="0" err="1"/>
              <a:t>Walder</a:t>
            </a:r>
            <a:r>
              <a:rPr lang="fr-FR" sz="2400" dirty="0"/>
              <a:t>, </a:t>
            </a:r>
            <a:r>
              <a:rPr lang="fr-FR" sz="2400" i="1" dirty="0"/>
              <a:t>A </a:t>
            </a:r>
            <a:r>
              <a:rPr lang="fr-FR" sz="2400" i="1" dirty="0" err="1"/>
              <a:t>Revolution</a:t>
            </a:r>
            <a:r>
              <a:rPr lang="fr-FR" sz="2400" i="1" dirty="0"/>
              <a:t> </a:t>
            </a:r>
            <a:r>
              <a:rPr lang="fr-FR" sz="2400" i="1" dirty="0" err="1"/>
              <a:t>Derailed</a:t>
            </a:r>
            <a:r>
              <a:rPr lang="fr-FR" sz="2400" dirty="0"/>
              <a:t>).</a:t>
            </a:r>
          </a:p>
        </p:txBody>
      </p:sp>
      <p:pic>
        <p:nvPicPr>
          <p:cNvPr id="10" name="Image 9" descr="Une image contenant texte, personne, intérieur, groupe&#10;&#10;Description générée automatiquement">
            <a:extLst>
              <a:ext uri="{FF2B5EF4-FFF2-40B4-BE49-F238E27FC236}">
                <a16:creationId xmlns:a16="http://schemas.microsoft.com/office/drawing/2014/main" id="{7AA725B7-D72A-D6C6-147D-BE2DBBC9B500}"/>
              </a:ext>
            </a:extLst>
          </p:cNvPr>
          <p:cNvPicPr>
            <a:picLocks noChangeAspect="1"/>
          </p:cNvPicPr>
          <p:nvPr/>
        </p:nvPicPr>
        <p:blipFill>
          <a:blip r:embed="rId2"/>
          <a:stretch>
            <a:fillRect/>
          </a:stretch>
        </p:blipFill>
        <p:spPr>
          <a:xfrm>
            <a:off x="2881826" y="0"/>
            <a:ext cx="9310174" cy="6858000"/>
          </a:xfrm>
          <a:prstGeom prst="rect">
            <a:avLst/>
          </a:prstGeom>
        </p:spPr>
      </p:pic>
    </p:spTree>
    <p:extLst>
      <p:ext uri="{BB962C8B-B14F-4D97-AF65-F5344CB8AC3E}">
        <p14:creationId xmlns:p14="http://schemas.microsoft.com/office/powerpoint/2010/main" val="124092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34FA9-9B53-C446-A110-1BEAC08B13B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A18FCE-3CA5-A04E-9235-FCCCD36BF0E7}"/>
              </a:ext>
            </a:extLst>
          </p:cNvPr>
          <p:cNvSpPr>
            <a:spLocks noGrp="1"/>
          </p:cNvSpPr>
          <p:nvPr>
            <p:ph idx="1"/>
          </p:nvPr>
        </p:nvSpPr>
        <p:spPr>
          <a:xfrm>
            <a:off x="838200" y="1825625"/>
            <a:ext cx="3886200" cy="4351338"/>
          </a:xfrm>
        </p:spPr>
        <p:txBody>
          <a:bodyPr/>
          <a:lstStyle/>
          <a:p>
            <a:pPr marL="0" indent="0">
              <a:buNone/>
            </a:pPr>
            <a:r>
              <a:rPr lang="fr-FR" dirty="0"/>
              <a:t>À droite : date inconnue</a:t>
            </a:r>
          </a:p>
          <a:p>
            <a:pPr marL="0" indent="0">
              <a:buNone/>
            </a:pPr>
            <a:endParaRPr lang="fr-FR" dirty="0"/>
          </a:p>
          <a:p>
            <a:pPr marL="0" indent="0">
              <a:buNone/>
            </a:pPr>
            <a:r>
              <a:rPr lang="fr-FR" dirty="0"/>
              <a:t>Gardes rouges (</a:t>
            </a:r>
            <a:r>
              <a:rPr lang="fr-FR" i="1" dirty="0" err="1"/>
              <a:t>hong</a:t>
            </a:r>
            <a:r>
              <a:rPr lang="fr-FR" i="1" dirty="0"/>
              <a:t> </a:t>
            </a:r>
            <a:r>
              <a:rPr lang="fr-FR" i="1" dirty="0" err="1"/>
              <a:t>weibing</a:t>
            </a:r>
            <a:r>
              <a:rPr lang="fr-FR" dirty="0"/>
              <a:t> </a:t>
            </a:r>
            <a:r>
              <a:rPr lang="fr-FR" dirty="0" err="1"/>
              <a:t>红卫兵</a:t>
            </a:r>
            <a:r>
              <a:rPr lang="fr-FR" dirty="0"/>
              <a:t>)</a:t>
            </a:r>
          </a:p>
        </p:txBody>
      </p:sp>
      <p:pic>
        <p:nvPicPr>
          <p:cNvPr id="10242" name="Picture 2" descr="Résultat de recherche d'images pour &quot;大破四旧海报&quot;">
            <a:extLst>
              <a:ext uri="{FF2B5EF4-FFF2-40B4-BE49-F238E27FC236}">
                <a16:creationId xmlns:a16="http://schemas.microsoft.com/office/drawing/2014/main" id="{C5C2DE19-0205-8C45-8BCD-340B3E3BD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967" y="-15345"/>
            <a:ext cx="48669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969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1034</Words>
  <Application>Microsoft Macintosh PowerPoint</Application>
  <PresentationFormat>Grand écran</PresentationFormat>
  <Paragraphs>45</Paragraphs>
  <Slides>20</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ArialMT</vt:lpstr>
      <vt:lpstr>Arial</vt:lpstr>
      <vt:lpstr>Calibri</vt:lpstr>
      <vt:lpstr>Calibri Light</vt:lpstr>
      <vt:lpstr>Thème Office</vt:lpstr>
      <vt:lpstr>Introduction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Victor Louzon</dc:creator>
  <cp:lastModifiedBy>Victor Louzon</cp:lastModifiedBy>
  <cp:revision>9</cp:revision>
  <dcterms:created xsi:type="dcterms:W3CDTF">2024-09-19T12:36:53Z</dcterms:created>
  <dcterms:modified xsi:type="dcterms:W3CDTF">2024-10-22T06:28:47Z</dcterms:modified>
</cp:coreProperties>
</file>