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8" r:id="rId3"/>
    <p:sldId id="259" r:id="rId4"/>
    <p:sldId id="282" r:id="rId5"/>
    <p:sldId id="353" r:id="rId6"/>
    <p:sldId id="360" r:id="rId7"/>
    <p:sldId id="354" r:id="rId8"/>
    <p:sldId id="355" r:id="rId9"/>
    <p:sldId id="356" r:id="rId10"/>
    <p:sldId id="357" r:id="rId11"/>
    <p:sldId id="358" r:id="rId12"/>
    <p:sldId id="257" r:id="rId13"/>
    <p:sldId id="359" r:id="rId14"/>
    <p:sldId id="26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59"/>
    <p:restoredTop sz="96405"/>
  </p:normalViewPr>
  <p:slideViewPr>
    <p:cSldViewPr snapToGrid="0">
      <p:cViewPr varScale="1">
        <p:scale>
          <a:sx n="118" d="100"/>
          <a:sy n="118" d="100"/>
        </p:scale>
        <p:origin x="22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45AF91-E518-4B48-86F8-585440F350D0}" type="datetimeFigureOut">
              <a:rPr lang="fr-FR" smtClean="0"/>
              <a:t>10/10/2024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77C313-4999-A847-889A-CB9C2E0979ED}" type="slidenum">
              <a:rPr lang="fr-FR" smtClean="0"/>
              <a:t>‹N°›</a:t>
            </a:fld>
            <a:endParaRPr lang="fr-FR"/>
          </a:p>
        </p:txBody>
      </p:sp>
    </p:spTree>
    <p:extLst>
      <p:ext uri="{BB962C8B-B14F-4D97-AF65-F5344CB8AC3E}">
        <p14:creationId xmlns:p14="http://schemas.microsoft.com/office/powerpoint/2010/main" val="670246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9F0C1649-F418-347B-0EF9-6F612A0CA8D9}"/>
              </a:ext>
            </a:extLst>
          </p:cNvPr>
          <p:cNvSpPr txBox="1">
            <a:spLocks noGrp="1"/>
          </p:cNvSpPr>
          <p:nvPr>
            <p:ph type="sldNum" sz="quarter" idx="5"/>
          </p:nvPr>
        </p:nvSpPr>
        <p:spPr>
          <a:ln/>
        </p:spPr>
        <p:txBody>
          <a:bodyPr vert="horz" lIns="0" tIns="0" rIns="0" bIns="0" anchor="b" anchorCtr="0">
            <a:noAutofit/>
          </a:bodyPr>
          <a:lstStyle/>
          <a:p>
            <a:pPr lvl="0"/>
            <a:fld id="{C9D07D0C-9B9B-DE40-B157-3CDFFE4AE463}" type="slidenum">
              <a:t>14</a:t>
            </a:fld>
            <a:endParaRPr lang="fr-FR"/>
          </a:p>
        </p:txBody>
      </p:sp>
      <p:sp>
        <p:nvSpPr>
          <p:cNvPr id="2" name="Espace réservé de l'image des diapositives 1">
            <a:extLst>
              <a:ext uri="{FF2B5EF4-FFF2-40B4-BE49-F238E27FC236}">
                <a16:creationId xmlns:a16="http://schemas.microsoft.com/office/drawing/2014/main" id="{9B1FB237-70BD-EE82-7246-9E6712ED2DFA}"/>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91F82616-3C03-2C96-7B0C-269116DAA53A}"/>
              </a:ext>
            </a:extLst>
          </p:cNvPr>
          <p:cNvSpPr txBox="1">
            <a:spLocks noGrp="1"/>
          </p:cNvSpPr>
          <p:nvPr>
            <p:ph type="body" sz="quarter" idx="1"/>
          </p:nvPr>
        </p:nvSpPr>
        <p:spPr/>
        <p:txBody>
          <a:bodyPr vert="horz"/>
          <a:lstStyle/>
          <a:p>
            <a:pPr rtl="0"/>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EDA233-FA8B-7EE2-DEBA-185E7EB95A1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38143BC-C587-CE65-6F34-1ABD000846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C39E843-1E5F-7A0C-522A-A90ABCD2C2DF}"/>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4EB2EFE6-CE69-FF6D-B3AC-ED48260144A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730D38E-3FEA-32BA-9823-4EA4932FC014}"/>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1441337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7A7742-8546-B1E2-9F12-4DF9705DA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71A811B-3420-CDD0-1530-B90520811C5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A5CD8C-29FF-E6DA-F6A5-88926DB80512}"/>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1B0CB111-3BD9-60D0-72F5-24F813D43A9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D51784E-85F1-ADDD-900D-3949CA9116EF}"/>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225826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27195A6-F45B-F8C4-549B-1EE0B9F68AB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6A48C0B-26A0-F6F1-7FA3-A9C0DD3AA97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1610AC5-D6C2-6C6D-F306-82CE6702634A}"/>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4AC32AA5-172B-F72E-9BAC-F60AA85537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A477E2-4455-2D3E-19BB-0860A8293F0F}"/>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3224428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FFC7C2-DB4B-3139-0688-3AFBDCCE28D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452E904-F5F1-D38B-1236-AF60C1F632C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DD80721-875B-11C6-76E1-3C6B82BB2AD7}"/>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803004AA-78B8-1EFD-80AE-7E788622F99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3C1C53-6C8C-5A38-EB81-6FD7148D3B3D}"/>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123086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26D53C-5428-8D7E-A024-79AC33E4535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FDDACFD-8D15-D696-D908-0F9DD313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E3E75F6-46DD-8B41-4624-59698C126D04}"/>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47E56827-4B71-525F-BAEA-56888AB6C4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4A35B6-54D9-3F65-E2B4-099E8D7546A9}"/>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38887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661567-A149-03D9-0774-91C27015BBB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37307DC-DAB7-76BD-6D9B-4843E0F322E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2652D7F-30B9-16DD-72A2-0586F2FE77D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FE3B9DB-4EA9-5CF8-3FDD-E7729ECB9881}"/>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6" name="Espace réservé du pied de page 5">
            <a:extLst>
              <a:ext uri="{FF2B5EF4-FFF2-40B4-BE49-F238E27FC236}">
                <a16:creationId xmlns:a16="http://schemas.microsoft.com/office/drawing/2014/main" id="{B990EFEA-4B55-A5E4-1E33-5BB96586C8F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47B075-CAFF-6F9A-73FB-5AE4629094AE}"/>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2985889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B60132-AFA4-6BBF-D0BA-166C2B92CB5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A42BA2C-C1F7-9028-B25E-38316A1C37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8FE5D4B-221E-7EE2-3B2E-D19A4461ABF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70BA7D4-25FB-F7B1-7484-823407F203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A5E6119-2720-A8B2-344C-F7F9DD041F5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C9165EF-534E-6005-93D6-E01581E964D8}"/>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8" name="Espace réservé du pied de page 7">
            <a:extLst>
              <a:ext uri="{FF2B5EF4-FFF2-40B4-BE49-F238E27FC236}">
                <a16:creationId xmlns:a16="http://schemas.microsoft.com/office/drawing/2014/main" id="{BFD0206B-1C54-556C-B5D3-0B190E6B513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0D3D79F-2C98-2E49-CA70-F635E6FCDE63}"/>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338241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5D60A4-B638-56B9-81C3-01669CB7308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98D550C-1D87-A419-C42A-5A8229FF893E}"/>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4" name="Espace réservé du pied de page 3">
            <a:extLst>
              <a:ext uri="{FF2B5EF4-FFF2-40B4-BE49-F238E27FC236}">
                <a16:creationId xmlns:a16="http://schemas.microsoft.com/office/drawing/2014/main" id="{BCDFA0D8-76CD-E83F-AF96-38AF44102BB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73B7B12-375F-3F8D-0A83-7589ED2B2704}"/>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3282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C968F15-E0B2-700A-F062-84728B7A891A}"/>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3" name="Espace réservé du pied de page 2">
            <a:extLst>
              <a:ext uri="{FF2B5EF4-FFF2-40B4-BE49-F238E27FC236}">
                <a16:creationId xmlns:a16="http://schemas.microsoft.com/office/drawing/2014/main" id="{F176DA69-CA64-F402-AA6F-C3AC1934138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67BBD61-B2AA-AC8F-617D-E5181B4FB42C}"/>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3426452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46D782-5F30-6BF9-9D83-65FE9AD2AC3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630FC19-1378-6830-888D-30BD3BDBB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E829BB7-E2DB-EA8A-1D5D-C6502F744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327048C-6B37-C7BA-16EF-0EE30B9334C4}"/>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6" name="Espace réservé du pied de page 5">
            <a:extLst>
              <a:ext uri="{FF2B5EF4-FFF2-40B4-BE49-F238E27FC236}">
                <a16:creationId xmlns:a16="http://schemas.microsoft.com/office/drawing/2014/main" id="{A7AC775D-5351-0762-28B9-49E804790F4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06377B4-5B5D-BD92-0110-FF40CAB5A070}"/>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2761419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226100-7CEE-B534-3535-BA156F75C3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7A4A577-070B-5A38-D94B-EADEE57919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DA60F76-0407-4CEC-9D92-78A87A64C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33A1EC6-7295-1390-A610-FC1F3C83ECF1}"/>
              </a:ext>
            </a:extLst>
          </p:cNvPr>
          <p:cNvSpPr>
            <a:spLocks noGrp="1"/>
          </p:cNvSpPr>
          <p:nvPr>
            <p:ph type="dt" sz="half" idx="10"/>
          </p:nvPr>
        </p:nvSpPr>
        <p:spPr/>
        <p:txBody>
          <a:bodyPr/>
          <a:lstStyle/>
          <a:p>
            <a:fld id="{59DCCE12-F5D5-7D4E-975A-E0DFF67C5858}" type="datetimeFigureOut">
              <a:rPr lang="fr-FR" smtClean="0"/>
              <a:t>10/10/2024</a:t>
            </a:fld>
            <a:endParaRPr lang="fr-FR"/>
          </a:p>
        </p:txBody>
      </p:sp>
      <p:sp>
        <p:nvSpPr>
          <p:cNvPr id="6" name="Espace réservé du pied de page 5">
            <a:extLst>
              <a:ext uri="{FF2B5EF4-FFF2-40B4-BE49-F238E27FC236}">
                <a16:creationId xmlns:a16="http://schemas.microsoft.com/office/drawing/2014/main" id="{914BFFE5-272C-A890-3B9F-C870C80D814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21E597D-AFC6-9ED7-0A3F-5987EEFEC1DA}"/>
              </a:ext>
            </a:extLst>
          </p:cNvPr>
          <p:cNvSpPr>
            <a:spLocks noGrp="1"/>
          </p:cNvSpPr>
          <p:nvPr>
            <p:ph type="sldNum" sz="quarter" idx="12"/>
          </p:nvPr>
        </p:nvSpPr>
        <p:spPr/>
        <p:txBody>
          <a:bodyPr/>
          <a:lstStyle/>
          <a:p>
            <a:fld id="{C901171D-CDAA-2E45-9D42-C5A8E9C4D908}" type="slidenum">
              <a:rPr lang="fr-FR" smtClean="0"/>
              <a:t>‹N°›</a:t>
            </a:fld>
            <a:endParaRPr lang="fr-FR"/>
          </a:p>
        </p:txBody>
      </p:sp>
    </p:spTree>
    <p:extLst>
      <p:ext uri="{BB962C8B-B14F-4D97-AF65-F5344CB8AC3E}">
        <p14:creationId xmlns:p14="http://schemas.microsoft.com/office/powerpoint/2010/main" val="235787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58C19AE-B126-DEE0-638B-DB4E62C6F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F2710D0-B938-3C4D-82F3-83424D793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C31028-0787-760F-0CB1-23DEE234E1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CCE12-F5D5-7D4E-975A-E0DFF67C5858}" type="datetimeFigureOut">
              <a:rPr lang="fr-FR" smtClean="0"/>
              <a:t>10/10/2024</a:t>
            </a:fld>
            <a:endParaRPr lang="fr-FR"/>
          </a:p>
        </p:txBody>
      </p:sp>
      <p:sp>
        <p:nvSpPr>
          <p:cNvPr id="5" name="Espace réservé du pied de page 4">
            <a:extLst>
              <a:ext uri="{FF2B5EF4-FFF2-40B4-BE49-F238E27FC236}">
                <a16:creationId xmlns:a16="http://schemas.microsoft.com/office/drawing/2014/main" id="{9D44EF03-EFFB-4A36-746A-CCC1AA681C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4A9D1F9-899A-F4E9-12D0-8F69BA0A57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1171D-CDAA-2E45-9D42-C5A8E9C4D908}" type="slidenum">
              <a:rPr lang="fr-FR" smtClean="0"/>
              <a:t>‹N°›</a:t>
            </a:fld>
            <a:endParaRPr lang="fr-FR"/>
          </a:p>
        </p:txBody>
      </p:sp>
    </p:spTree>
    <p:extLst>
      <p:ext uri="{BB962C8B-B14F-4D97-AF65-F5344CB8AC3E}">
        <p14:creationId xmlns:p14="http://schemas.microsoft.com/office/powerpoint/2010/main" val="468411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49C631-F909-C73C-72B7-45E5A938BE3A}"/>
              </a:ext>
            </a:extLst>
          </p:cNvPr>
          <p:cNvSpPr>
            <a:spLocks noGrp="1"/>
          </p:cNvSpPr>
          <p:nvPr>
            <p:ph type="ctrTitle"/>
          </p:nvPr>
        </p:nvSpPr>
        <p:spPr/>
        <p:txBody>
          <a:bodyPr/>
          <a:lstStyle/>
          <a:p>
            <a:r>
              <a:rPr lang="fr-FR" dirty="0"/>
              <a:t>Thème 2 : la fin de la lutte des classes</a:t>
            </a:r>
          </a:p>
        </p:txBody>
      </p:sp>
      <p:sp>
        <p:nvSpPr>
          <p:cNvPr id="3" name="Sous-titre 2">
            <a:extLst>
              <a:ext uri="{FF2B5EF4-FFF2-40B4-BE49-F238E27FC236}">
                <a16:creationId xmlns:a16="http://schemas.microsoft.com/office/drawing/2014/main" id="{7072D8A8-98F2-9C84-6E59-3C9922FCAA7A}"/>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648328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22F9E-E7FE-D077-C9C9-8E5B23F2ED3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B23F4A1-66C2-B4F2-0B9D-85A72BEDEE1A}"/>
              </a:ext>
            </a:extLst>
          </p:cNvPr>
          <p:cNvSpPr>
            <a:spLocks noGrp="1"/>
          </p:cNvSpPr>
          <p:nvPr>
            <p:ph idx="1"/>
          </p:nvPr>
        </p:nvSpPr>
        <p:spPr>
          <a:xfrm>
            <a:off x="838200" y="1136073"/>
            <a:ext cx="10515600" cy="5040890"/>
          </a:xfrm>
        </p:spPr>
        <p:txBody>
          <a:bodyPr>
            <a:normAutofit/>
          </a:bodyPr>
          <a:lstStyle/>
          <a:p>
            <a:pPr marL="0" indent="0">
              <a:buNone/>
            </a:pPr>
            <a:r>
              <a:rPr lang="fr-FR" dirty="0"/>
              <a:t>Daniel</a:t>
            </a:r>
            <a:r>
              <a:rPr lang="zh-CN" altLang="fr-FR" dirty="0"/>
              <a:t> </a:t>
            </a:r>
            <a:r>
              <a:rPr lang="fr-FR" altLang="zh-CN" dirty="0" err="1"/>
              <a:t>Leese</a:t>
            </a:r>
            <a:endParaRPr lang="fr-FR" altLang="zh-CN" dirty="0"/>
          </a:p>
          <a:p>
            <a:pPr marL="0" indent="0">
              <a:buNone/>
            </a:pPr>
            <a:endParaRPr lang="fr-FR" dirty="0"/>
          </a:p>
          <a:p>
            <a:pPr marL="0" indent="0">
              <a:buNone/>
            </a:pPr>
            <a:r>
              <a:rPr lang="fr-FR" dirty="0"/>
              <a:t>Isabelle </a:t>
            </a:r>
            <a:r>
              <a:rPr lang="fr-FR" dirty="0" err="1"/>
              <a:t>Thireau</a:t>
            </a:r>
            <a:r>
              <a:rPr lang="fr-FR" dirty="0"/>
              <a:t> </a:t>
            </a:r>
          </a:p>
          <a:p>
            <a:pPr marL="0" indent="0">
              <a:buNone/>
            </a:pPr>
            <a:endParaRPr lang="fr-FR" dirty="0"/>
          </a:p>
          <a:p>
            <a:pPr marL="0" indent="0">
              <a:buNone/>
            </a:pPr>
            <a:r>
              <a:rPr lang="fr-FR" dirty="0" err="1"/>
              <a:t>平反</a:t>
            </a:r>
            <a:r>
              <a:rPr lang="zh-CN" altLang="fr-FR" dirty="0"/>
              <a:t> </a:t>
            </a:r>
            <a:r>
              <a:rPr lang="fr-FR" altLang="zh-CN" dirty="0" err="1"/>
              <a:t>pingfan</a:t>
            </a:r>
            <a:r>
              <a:rPr lang="fr-FR" altLang="zh-CN" dirty="0"/>
              <a:t> « renversement d’un verdict erroné ou injuste »</a:t>
            </a:r>
          </a:p>
          <a:p>
            <a:pPr marL="0" indent="0">
              <a:buNone/>
            </a:pPr>
            <a:endParaRPr lang="fr-FR" dirty="0"/>
          </a:p>
          <a:p>
            <a:pPr marL="0" indent="0">
              <a:buNone/>
            </a:pPr>
            <a:r>
              <a:rPr lang="fr-FR" dirty="0" err="1"/>
              <a:t>运动</a:t>
            </a:r>
            <a:r>
              <a:rPr lang="fr-FR" dirty="0"/>
              <a:t> </a:t>
            </a:r>
            <a:r>
              <a:rPr lang="fr-FR" i="1" dirty="0" err="1"/>
              <a:t>yundong</a:t>
            </a:r>
            <a:r>
              <a:rPr lang="fr-FR" dirty="0"/>
              <a:t> </a:t>
            </a:r>
            <a:r>
              <a:rPr lang="fr-FR" dirty="0" err="1"/>
              <a:t>活动</a:t>
            </a:r>
            <a:r>
              <a:rPr lang="fr-FR" dirty="0"/>
              <a:t> </a:t>
            </a:r>
            <a:r>
              <a:rPr lang="fr-FR" i="1" dirty="0" err="1"/>
              <a:t>huodong</a:t>
            </a:r>
            <a:endParaRPr lang="fr-FR" i="1" dirty="0"/>
          </a:p>
          <a:p>
            <a:pPr marL="0" indent="0">
              <a:buNone/>
            </a:pPr>
            <a:endParaRPr lang="fr-FR" dirty="0"/>
          </a:p>
        </p:txBody>
      </p:sp>
    </p:spTree>
    <p:extLst>
      <p:ext uri="{BB962C8B-B14F-4D97-AF65-F5344CB8AC3E}">
        <p14:creationId xmlns:p14="http://schemas.microsoft.com/office/powerpoint/2010/main" val="3095963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871505-2ED1-496F-1116-D528842EF49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9E38946-4686-DD44-5210-848AE007D749}"/>
              </a:ext>
            </a:extLst>
          </p:cNvPr>
          <p:cNvSpPr>
            <a:spLocks noGrp="1"/>
          </p:cNvSpPr>
          <p:nvPr>
            <p:ph idx="1"/>
          </p:nvPr>
        </p:nvSpPr>
        <p:spPr/>
        <p:txBody>
          <a:bodyPr/>
          <a:lstStyle/>
          <a:p>
            <a:pPr marL="0" indent="0">
              <a:buNone/>
            </a:pPr>
            <a:r>
              <a:rPr lang="fr-FR" dirty="0"/>
              <a:t>Alexander Day </a:t>
            </a:r>
          </a:p>
          <a:p>
            <a:pPr marL="0" indent="0">
              <a:buNone/>
            </a:pPr>
            <a:endParaRPr lang="fr-FR" dirty="0"/>
          </a:p>
        </p:txBody>
      </p:sp>
    </p:spTree>
    <p:extLst>
      <p:ext uri="{BB962C8B-B14F-4D97-AF65-F5344CB8AC3E}">
        <p14:creationId xmlns:p14="http://schemas.microsoft.com/office/powerpoint/2010/main" val="2203293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C14B9E-7FDB-AC09-3CD7-D8DF5F0AE51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A4B8D9E-1377-34F6-A2D3-4F96092A4843}"/>
              </a:ext>
            </a:extLst>
          </p:cNvPr>
          <p:cNvSpPr>
            <a:spLocks noGrp="1"/>
          </p:cNvSpPr>
          <p:nvPr>
            <p:ph idx="1"/>
          </p:nvPr>
        </p:nvSpPr>
        <p:spPr>
          <a:xfrm>
            <a:off x="838200" y="365125"/>
            <a:ext cx="10515600" cy="5811838"/>
          </a:xfrm>
        </p:spPr>
        <p:txBody>
          <a:bodyPr>
            <a:normAutofit lnSpcReduction="10000"/>
          </a:bodyPr>
          <a:lstStyle/>
          <a:p>
            <a:pPr marL="0" indent="0" algn="just">
              <a:lnSpc>
                <a:spcPct val="150000"/>
              </a:lnSpc>
              <a:buNone/>
            </a:pPr>
            <a:r>
              <a:rPr lang="fr-FR" sz="1800" dirty="0">
                <a:effectLst/>
                <a:latin typeface="Calibri" panose="020F0502020204030204" pitchFamily="34" charset="0"/>
                <a:ea typeface="DengXian" panose="02010600030101010101" pitchFamily="2" charset="-122"/>
                <a:cs typeface="Times New Roman" panose="02020603050405020304" pitchFamily="18" charset="0"/>
              </a:rPr>
              <a:t>« Ainsi, la grande masse de la nation française est constituée par une simple addition de grandeurs de même nom, à peu près de la même façon qu'un sac rempli de pommes de terre forme un sac de pommes de terre. Dans la mesure où des millions de familles paysannes vivent dans des conditions économiques qui les séparent les unes des autres et opposent leur genre de vie, leurs intérêts et leur culture à ceux des autres classes de la société, elles constituent une classe. Mais elles ne constituent pas une classe dans la mesure où il n'existe entre les paysans parcellaires qu'un lien local et où la similitude de leurs intérêts ne crée entre eux aucune communauté, aucune liaison nationale ni aucune organisation politique. C'est pourquoi ils sont incapables de défendre leurs intérêts de classe en leur propre nom, soit par l'intermédiaire d'un Parlement, soit par l'intermédiaire d'une Assemblée. Ils ne peuvent se représenter eux-mêmes, ils doivent être représentés. Leurs représentants doivent en même temps leur apparaître comme leurs maîtres, comme une autorité supérieure, comme une puissance gouvernementale absolue, qui les protège contre les autres classes et leur envoie d'en haut la pluie et le beau temps. L'influence politique des paysans parcellaires trouve, par conséquent, son ultime expression dans la subordination de la société au pouvoir exécutif. »</a:t>
            </a:r>
            <a:endParaRPr lang="fr-FR" sz="1800" dirty="0">
              <a:effectLst/>
              <a:highlight>
                <a:srgbClr val="FFFF00"/>
              </a:highligh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fr-FR" sz="1800" dirty="0">
              <a:highlight>
                <a:srgbClr val="FFFF00"/>
              </a:highlight>
              <a:latin typeface="Calibri" panose="020F0502020204030204" pitchFamily="34" charset="0"/>
              <a:ea typeface="DengXian" panose="02010600030101010101" pitchFamily="2" charset="-122"/>
              <a:cs typeface="Times New Roman" panose="02020603050405020304" pitchFamily="18" charset="0"/>
            </a:endParaRPr>
          </a:p>
          <a:p>
            <a:pPr marL="0" indent="0">
              <a:buNone/>
            </a:pPr>
            <a:r>
              <a:rPr lang="fr-FR" sz="1800" dirty="0">
                <a:effectLst/>
                <a:latin typeface="Calibri" panose="020F0502020204030204" pitchFamily="34" charset="0"/>
                <a:ea typeface="DengXian" panose="02010600030101010101" pitchFamily="2" charset="-122"/>
                <a:cs typeface="Times New Roman" panose="02020603050405020304" pitchFamily="18" charset="0"/>
              </a:rPr>
              <a:t>Karl M</a:t>
            </a:r>
            <a:r>
              <a:rPr lang="fr-FR" sz="1800" dirty="0">
                <a:latin typeface="Calibri" panose="020F0502020204030204" pitchFamily="34" charset="0"/>
                <a:ea typeface="DengXian" panose="02010600030101010101" pitchFamily="2" charset="-122"/>
                <a:cs typeface="Times New Roman" panose="02020603050405020304" pitchFamily="18" charset="0"/>
              </a:rPr>
              <a:t>arx</a:t>
            </a:r>
            <a:r>
              <a:rPr lang="fr-FR" sz="1800" i="1" dirty="0">
                <a:latin typeface="Calibri" panose="020F0502020204030204" pitchFamily="34" charset="0"/>
                <a:ea typeface="DengXian" panose="02010600030101010101" pitchFamily="2" charset="-122"/>
                <a:cs typeface="Times New Roman" panose="02020603050405020304" pitchFamily="18" charset="0"/>
              </a:rPr>
              <a:t>, Le 18 Brumaire de Louis Bonaparte</a:t>
            </a:r>
            <a:r>
              <a:rPr lang="fr-FR" sz="1800" dirty="0">
                <a:latin typeface="Calibri" panose="020F0502020204030204" pitchFamily="34" charset="0"/>
                <a:ea typeface="DengXian" panose="02010600030101010101" pitchFamily="2" charset="-122"/>
                <a:cs typeface="Times New Roman" panose="02020603050405020304" pitchFamily="18" charset="0"/>
              </a:rPr>
              <a:t>, 1852</a:t>
            </a:r>
            <a:endParaRPr lang="fr-FR"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150005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63312F-DC2A-70AC-71A4-43B8EC7B5B3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B846896-B744-3992-86AF-E7B8753D95BC}"/>
              </a:ext>
            </a:extLst>
          </p:cNvPr>
          <p:cNvSpPr>
            <a:spLocks noGrp="1"/>
          </p:cNvSpPr>
          <p:nvPr>
            <p:ph idx="1"/>
          </p:nvPr>
        </p:nvSpPr>
        <p:spPr>
          <a:xfrm>
            <a:off x="838200" y="678873"/>
            <a:ext cx="10515600" cy="5498090"/>
          </a:xfrm>
        </p:spPr>
        <p:txBody>
          <a:bodyPr>
            <a:normAutofit lnSpcReduction="10000"/>
          </a:bodyPr>
          <a:lstStyle/>
          <a:p>
            <a:pPr marL="0" indent="0" algn="just">
              <a:lnSpc>
                <a:spcPct val="150000"/>
              </a:lnSpc>
              <a:buNone/>
            </a:pPr>
            <a:r>
              <a:rPr lang="fr-FR" dirty="0"/>
              <a:t>« Apart </a:t>
            </a:r>
            <a:r>
              <a:rPr lang="fr-FR" dirty="0" err="1"/>
              <a:t>from</a:t>
            </a:r>
            <a:r>
              <a:rPr lang="fr-FR" dirty="0"/>
              <a:t> </a:t>
            </a:r>
            <a:r>
              <a:rPr lang="fr-FR" dirty="0" err="1"/>
              <a:t>their</a:t>
            </a:r>
            <a:r>
              <a:rPr lang="fr-FR" dirty="0"/>
              <a:t> </a:t>
            </a:r>
            <a:r>
              <a:rPr lang="fr-FR" dirty="0" err="1"/>
              <a:t>other</a:t>
            </a:r>
            <a:r>
              <a:rPr lang="fr-FR" dirty="0"/>
              <a:t> </a:t>
            </a:r>
            <a:r>
              <a:rPr lang="fr-FR" dirty="0" err="1"/>
              <a:t>characteristics</a:t>
            </a:r>
            <a:r>
              <a:rPr lang="fr-FR" dirty="0"/>
              <a:t>, the </a:t>
            </a:r>
            <a:r>
              <a:rPr lang="fr-FR" dirty="0" err="1"/>
              <a:t>outstanding</a:t>
            </a:r>
            <a:r>
              <a:rPr lang="fr-FR" dirty="0"/>
              <a:t> </a:t>
            </a:r>
            <a:r>
              <a:rPr lang="fr-FR" dirty="0" err="1"/>
              <a:t>thing</a:t>
            </a:r>
            <a:r>
              <a:rPr lang="fr-FR" dirty="0"/>
              <a:t> about </a:t>
            </a:r>
            <a:r>
              <a:rPr lang="fr-FR" dirty="0" err="1"/>
              <a:t>China's</a:t>
            </a:r>
            <a:r>
              <a:rPr lang="fr-FR" dirty="0"/>
              <a:t> 600 million people </a:t>
            </a:r>
            <a:r>
              <a:rPr lang="fr-FR" dirty="0" err="1"/>
              <a:t>is</a:t>
            </a:r>
            <a:r>
              <a:rPr lang="fr-FR" dirty="0"/>
              <a:t> </a:t>
            </a:r>
            <a:r>
              <a:rPr lang="fr-FR" dirty="0" err="1"/>
              <a:t>that</a:t>
            </a:r>
            <a:r>
              <a:rPr lang="fr-FR" dirty="0"/>
              <a:t> </a:t>
            </a:r>
            <a:r>
              <a:rPr lang="fr-FR" dirty="0" err="1"/>
              <a:t>they</a:t>
            </a:r>
            <a:r>
              <a:rPr lang="fr-FR" dirty="0"/>
              <a:t> are "</a:t>
            </a:r>
            <a:r>
              <a:rPr lang="fr-FR" dirty="0" err="1"/>
              <a:t>poor</a:t>
            </a:r>
            <a:r>
              <a:rPr lang="fr-FR" dirty="0"/>
              <a:t> and </a:t>
            </a:r>
            <a:r>
              <a:rPr lang="fr-FR" dirty="0" err="1"/>
              <a:t>blank</a:t>
            </a:r>
            <a:r>
              <a:rPr lang="fr-FR" dirty="0"/>
              <a:t>". This </a:t>
            </a:r>
            <a:r>
              <a:rPr lang="fr-FR" dirty="0" err="1"/>
              <a:t>may</a:t>
            </a:r>
            <a:r>
              <a:rPr lang="fr-FR" dirty="0"/>
              <a:t> </a:t>
            </a:r>
            <a:r>
              <a:rPr lang="fr-FR" dirty="0" err="1"/>
              <a:t>seem</a:t>
            </a:r>
            <a:r>
              <a:rPr lang="fr-FR" dirty="0"/>
              <a:t> a </a:t>
            </a:r>
            <a:r>
              <a:rPr lang="fr-FR" dirty="0" err="1"/>
              <a:t>bad</a:t>
            </a:r>
            <a:r>
              <a:rPr lang="fr-FR" dirty="0"/>
              <a:t> </a:t>
            </a:r>
            <a:r>
              <a:rPr lang="fr-FR" dirty="0" err="1"/>
              <a:t>thing</a:t>
            </a:r>
            <a:r>
              <a:rPr lang="fr-FR" dirty="0"/>
              <a:t>, but in reality </a:t>
            </a:r>
            <a:r>
              <a:rPr lang="fr-FR" dirty="0" err="1"/>
              <a:t>it</a:t>
            </a:r>
            <a:r>
              <a:rPr lang="fr-FR" dirty="0"/>
              <a:t> </a:t>
            </a:r>
            <a:r>
              <a:rPr lang="fr-FR" dirty="0" err="1"/>
              <a:t>is</a:t>
            </a:r>
            <a:r>
              <a:rPr lang="fr-FR" dirty="0"/>
              <a:t> a good </a:t>
            </a:r>
            <a:r>
              <a:rPr lang="fr-FR" dirty="0" err="1"/>
              <a:t>thing</a:t>
            </a:r>
            <a:r>
              <a:rPr lang="fr-FR" dirty="0"/>
              <a:t>. </a:t>
            </a:r>
            <a:r>
              <a:rPr lang="fr-FR" dirty="0" err="1"/>
              <a:t>Poverty</a:t>
            </a:r>
            <a:r>
              <a:rPr lang="fr-FR" dirty="0"/>
              <a:t> </a:t>
            </a:r>
            <a:r>
              <a:rPr lang="fr-FR" dirty="0" err="1"/>
              <a:t>gives</a:t>
            </a:r>
            <a:r>
              <a:rPr lang="fr-FR" dirty="0"/>
              <a:t> </a:t>
            </a:r>
            <a:r>
              <a:rPr lang="fr-FR" dirty="0" err="1"/>
              <a:t>rise</a:t>
            </a:r>
            <a:r>
              <a:rPr lang="fr-FR" dirty="0"/>
              <a:t> to the </a:t>
            </a:r>
            <a:r>
              <a:rPr lang="fr-FR" dirty="0" err="1"/>
              <a:t>desire</a:t>
            </a:r>
            <a:r>
              <a:rPr lang="fr-FR" dirty="0"/>
              <a:t> for changes the </a:t>
            </a:r>
            <a:r>
              <a:rPr lang="fr-FR" dirty="0" err="1"/>
              <a:t>desire</a:t>
            </a:r>
            <a:r>
              <a:rPr lang="fr-FR" dirty="0"/>
              <a:t> for action and the </a:t>
            </a:r>
            <a:r>
              <a:rPr lang="fr-FR" dirty="0" err="1"/>
              <a:t>desire</a:t>
            </a:r>
            <a:r>
              <a:rPr lang="fr-FR" dirty="0"/>
              <a:t> for </a:t>
            </a:r>
            <a:r>
              <a:rPr lang="fr-FR" dirty="0" err="1"/>
              <a:t>revolution</a:t>
            </a:r>
            <a:r>
              <a:rPr lang="fr-FR" dirty="0"/>
              <a:t>. On a </a:t>
            </a:r>
            <a:r>
              <a:rPr lang="fr-FR" dirty="0" err="1"/>
              <a:t>blank</a:t>
            </a:r>
            <a:r>
              <a:rPr lang="fr-FR" dirty="0"/>
              <a:t> </a:t>
            </a:r>
            <a:r>
              <a:rPr lang="fr-FR" dirty="0" err="1"/>
              <a:t>sheet</a:t>
            </a:r>
            <a:r>
              <a:rPr lang="fr-FR" dirty="0"/>
              <a:t> of </a:t>
            </a:r>
            <a:r>
              <a:rPr lang="fr-FR" dirty="0" err="1"/>
              <a:t>paper</a:t>
            </a:r>
            <a:r>
              <a:rPr lang="fr-FR" dirty="0"/>
              <a:t> free </a:t>
            </a:r>
            <a:r>
              <a:rPr lang="fr-FR" dirty="0" err="1"/>
              <a:t>from</a:t>
            </a:r>
            <a:r>
              <a:rPr lang="fr-FR" dirty="0"/>
              <a:t> </a:t>
            </a:r>
            <a:r>
              <a:rPr lang="fr-FR" dirty="0" err="1"/>
              <a:t>any</a:t>
            </a:r>
            <a:r>
              <a:rPr lang="fr-FR" dirty="0"/>
              <a:t> mark, the </a:t>
            </a:r>
            <a:r>
              <a:rPr lang="fr-FR" dirty="0" err="1"/>
              <a:t>freshest</a:t>
            </a:r>
            <a:r>
              <a:rPr lang="fr-FR" dirty="0"/>
              <a:t> and </a:t>
            </a:r>
            <a:r>
              <a:rPr lang="fr-FR" dirty="0" err="1"/>
              <a:t>most</a:t>
            </a:r>
            <a:r>
              <a:rPr lang="fr-FR" dirty="0"/>
              <a:t> </a:t>
            </a:r>
            <a:r>
              <a:rPr lang="fr-FR" dirty="0" err="1"/>
              <a:t>beautiful</a:t>
            </a:r>
            <a:r>
              <a:rPr lang="fr-FR" dirty="0"/>
              <a:t> </a:t>
            </a:r>
            <a:r>
              <a:rPr lang="fr-FR" dirty="0" err="1"/>
              <a:t>characters</a:t>
            </a:r>
            <a:r>
              <a:rPr lang="fr-FR" dirty="0"/>
              <a:t> can </a:t>
            </a:r>
            <a:r>
              <a:rPr lang="fr-FR" dirty="0" err="1"/>
              <a:t>be</a:t>
            </a:r>
            <a:r>
              <a:rPr lang="fr-FR" dirty="0"/>
              <a:t> </a:t>
            </a:r>
            <a:r>
              <a:rPr lang="fr-FR" dirty="0" err="1"/>
              <a:t>written</a:t>
            </a:r>
            <a:r>
              <a:rPr lang="fr-FR" dirty="0"/>
              <a:t>; the </a:t>
            </a:r>
            <a:r>
              <a:rPr lang="fr-FR" dirty="0" err="1"/>
              <a:t>freshest</a:t>
            </a:r>
            <a:r>
              <a:rPr lang="fr-FR" dirty="0"/>
              <a:t> and </a:t>
            </a:r>
            <a:r>
              <a:rPr lang="fr-FR" dirty="0" err="1"/>
              <a:t>most</a:t>
            </a:r>
            <a:r>
              <a:rPr lang="fr-FR" dirty="0"/>
              <a:t> </a:t>
            </a:r>
            <a:r>
              <a:rPr lang="fr-FR" dirty="0" err="1"/>
              <a:t>beautiful</a:t>
            </a:r>
            <a:r>
              <a:rPr lang="fr-FR" dirty="0"/>
              <a:t> </a:t>
            </a:r>
            <a:r>
              <a:rPr lang="fr-FR" dirty="0" err="1"/>
              <a:t>pictures</a:t>
            </a:r>
            <a:r>
              <a:rPr lang="fr-FR" dirty="0"/>
              <a:t> can </a:t>
            </a:r>
            <a:r>
              <a:rPr lang="fr-FR" dirty="0" err="1"/>
              <a:t>be</a:t>
            </a:r>
            <a:r>
              <a:rPr lang="fr-FR" dirty="0"/>
              <a:t> </a:t>
            </a:r>
            <a:r>
              <a:rPr lang="fr-FR" dirty="0" err="1"/>
              <a:t>painted</a:t>
            </a:r>
            <a:r>
              <a:rPr lang="fr-FR" dirty="0"/>
              <a:t>. »</a:t>
            </a:r>
          </a:p>
          <a:p>
            <a:pPr marL="0" indent="0">
              <a:buNone/>
            </a:pPr>
            <a:endParaRPr lang="fr-FR" dirty="0"/>
          </a:p>
          <a:p>
            <a:pPr marL="0" indent="0">
              <a:buNone/>
            </a:pPr>
            <a:r>
              <a:rPr lang="fr-FR" dirty="0"/>
              <a:t>Mao Zedong, « </a:t>
            </a:r>
            <a:r>
              <a:rPr lang="fr-FR" dirty="0" err="1"/>
              <a:t>Introducing</a:t>
            </a:r>
            <a:r>
              <a:rPr lang="fr-FR" dirty="0"/>
              <a:t> a </a:t>
            </a:r>
            <a:r>
              <a:rPr lang="fr-FR" dirty="0" err="1"/>
              <a:t>Co-operative</a:t>
            </a:r>
            <a:r>
              <a:rPr lang="fr-FR" dirty="0"/>
              <a:t>" (April 15, 1958) »</a:t>
            </a:r>
          </a:p>
          <a:p>
            <a:endParaRPr lang="fr-FR" dirty="0"/>
          </a:p>
          <a:p>
            <a:pPr marL="0" indent="0">
              <a:buNone/>
            </a:pPr>
            <a:endParaRPr lang="fr-FR" dirty="0"/>
          </a:p>
        </p:txBody>
      </p:sp>
    </p:spTree>
    <p:extLst>
      <p:ext uri="{BB962C8B-B14F-4D97-AF65-F5344CB8AC3E}">
        <p14:creationId xmlns:p14="http://schemas.microsoft.com/office/powerpoint/2010/main" val="260202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9F58D2-7C00-2BBD-B568-6976DA016014}"/>
              </a:ext>
            </a:extLst>
          </p:cNvPr>
          <p:cNvSpPr txBox="1">
            <a:spLocks noGrp="1"/>
          </p:cNvSpPr>
          <p:nvPr>
            <p:ph type="title" idx="4294967295"/>
          </p:nvPr>
        </p:nvSpPr>
        <p:spPr/>
        <p:txBody>
          <a:bodyPr vert="horz"/>
          <a:lstStyle/>
          <a:p>
            <a:pPr rtl="0"/>
            <a:endParaRPr lang="fr-FR"/>
          </a:p>
        </p:txBody>
      </p:sp>
      <p:sp>
        <p:nvSpPr>
          <p:cNvPr id="3" name="Espace réservé du texte 2">
            <a:extLst>
              <a:ext uri="{FF2B5EF4-FFF2-40B4-BE49-F238E27FC236}">
                <a16:creationId xmlns:a16="http://schemas.microsoft.com/office/drawing/2014/main" id="{D25FE67A-11C1-54CA-A197-9BE564753660}"/>
              </a:ext>
            </a:extLst>
          </p:cNvPr>
          <p:cNvSpPr txBox="1">
            <a:spLocks noGrp="1"/>
          </p:cNvSpPr>
          <p:nvPr>
            <p:ph type="body" idx="4294967295"/>
          </p:nvPr>
        </p:nvSpPr>
        <p:spPr>
          <a:xfrm>
            <a:off x="609754" y="1604399"/>
            <a:ext cx="4615095" cy="3976819"/>
          </a:xfrm>
        </p:spPr>
        <p:txBody>
          <a:bodyPr vert="horz"/>
          <a:lstStyle/>
          <a:p>
            <a:pPr marL="0" lvl="0" indent="0" rtl="0">
              <a:buNone/>
            </a:pPr>
            <a:r>
              <a:rPr lang="fr-FR" dirty="0">
                <a:solidFill>
                  <a:srgbClr val="000000"/>
                </a:solidFill>
                <a:latin typeface="Times New Roman" pitchFamily="18"/>
              </a:rPr>
              <a:t>Cinq attentions et quatre beautés »</a:t>
            </a:r>
            <a:r>
              <a:rPr lang="fr-FR" i="1" dirty="0">
                <a:solidFill>
                  <a:srgbClr val="000000"/>
                </a:solidFill>
                <a:latin typeface="Times New Roman" pitchFamily="18"/>
              </a:rPr>
              <a:t> (</a:t>
            </a:r>
            <a:r>
              <a:rPr lang="fr-FR" i="1" dirty="0">
                <a:latin typeface="Times New Roman" pitchFamily="18"/>
              </a:rPr>
              <a:t>wu </a:t>
            </a:r>
            <a:r>
              <a:rPr lang="fr-FR" i="1" dirty="0" err="1">
                <a:latin typeface="Times New Roman" pitchFamily="18"/>
              </a:rPr>
              <a:t>jiang</a:t>
            </a:r>
            <a:r>
              <a:rPr lang="fr-FR" i="1" dirty="0">
                <a:latin typeface="Times New Roman" pitchFamily="18"/>
              </a:rPr>
              <a:t> si </a:t>
            </a:r>
            <a:r>
              <a:rPr lang="fr-FR" i="1" dirty="0" err="1">
                <a:latin typeface="Times New Roman" pitchFamily="18"/>
              </a:rPr>
              <a:t>mei</a:t>
            </a:r>
            <a:r>
              <a:rPr lang="fr-FR" i="1" dirty="0">
                <a:latin typeface="Times New Roman" pitchFamily="18"/>
              </a:rPr>
              <a:t> </a:t>
            </a:r>
            <a:r>
              <a:rPr lang="zh-CN" altLang="fr-FR" dirty="0">
                <a:latin typeface="Times New Roman" pitchFamily="18"/>
              </a:rPr>
              <a:t>五讲四美</a:t>
            </a:r>
            <a:r>
              <a:rPr lang="fr-FR" i="1" dirty="0">
                <a:latin typeface="Times New Roman" pitchFamily="18"/>
              </a:rPr>
              <a:t>)</a:t>
            </a:r>
          </a:p>
        </p:txBody>
      </p:sp>
      <p:pic>
        <p:nvPicPr>
          <p:cNvPr id="4" name="Image 3">
            <a:extLst>
              <a:ext uri="{FF2B5EF4-FFF2-40B4-BE49-F238E27FC236}">
                <a16:creationId xmlns:a16="http://schemas.microsoft.com/office/drawing/2014/main" id="{E449A2BB-C3F4-AB5A-C6C0-A1D959399555}"/>
              </a:ext>
            </a:extLst>
          </p:cNvPr>
          <p:cNvPicPr>
            <a:picLocks noChangeAspect="1"/>
          </p:cNvPicPr>
          <p:nvPr/>
        </p:nvPicPr>
        <p:blipFill>
          <a:blip r:embed="rId3">
            <a:lum/>
            <a:alphaModFix/>
          </a:blip>
          <a:srcRect/>
          <a:stretch>
            <a:fillRect/>
          </a:stretch>
        </p:blipFill>
        <p:spPr>
          <a:xfrm>
            <a:off x="5329778" y="175461"/>
            <a:ext cx="4684322" cy="65939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AB803-1AB5-8EAF-5128-9CA43F7A571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CEC9D82-6417-FB1D-B9C5-176510EFE904}"/>
              </a:ext>
            </a:extLst>
          </p:cNvPr>
          <p:cNvSpPr>
            <a:spLocks noGrp="1"/>
          </p:cNvSpPr>
          <p:nvPr>
            <p:ph idx="1"/>
          </p:nvPr>
        </p:nvSpPr>
        <p:spPr>
          <a:xfrm>
            <a:off x="720435" y="0"/>
            <a:ext cx="10792691" cy="6719455"/>
          </a:xfrm>
        </p:spPr>
        <p:txBody>
          <a:bodyPr>
            <a:normAutofit fontScale="25000" lnSpcReduction="20000"/>
          </a:bodyPr>
          <a:lstStyle/>
          <a:p>
            <a:pPr marL="0" indent="0" algn="just">
              <a:lnSpc>
                <a:spcPct val="170000"/>
              </a:lnSpc>
              <a:buNone/>
            </a:pPr>
            <a:r>
              <a:rPr lang="fr-FR" sz="7200" dirty="0"/>
              <a:t>« L'histoire de toute société jusqu'à nos jours n'a été que l'histoire des luttes de classes. Homme libre et esclave, patricien et plébéien, baron et serf, maître de jurande et compagnon, en un mot oppresseurs et opprimés, en opposition constante, ont mené une guerre ininterrompue, tantôt ouverte, tantôt dissimulée, une guerre qui finissait toujours soit par une transformation révolutionnaire de la société tout entière, soit par la destruction des deux classes en lutte. </a:t>
            </a:r>
          </a:p>
          <a:p>
            <a:pPr marL="0" indent="0" algn="just">
              <a:lnSpc>
                <a:spcPct val="170000"/>
              </a:lnSpc>
              <a:buNone/>
            </a:pPr>
            <a:r>
              <a:rPr lang="fr-FR" sz="7200" dirty="0"/>
              <a:t>Dans les premières époques historiques, nous constatons presque partout une organisation complète de la société en classes distinctes, une échelle graduée de conditions sociales. Dans la Rome antique, nous trouvons des patriciens, des chevaliers, des plébéiens, des esclaves; au moyen âge, des seigneurs, des vassaux, des maîtres de corporation, des compagnons, des serfs et, de plus, dans chacune de ces classes, une hiérarchie particulière. </a:t>
            </a:r>
          </a:p>
          <a:p>
            <a:pPr marL="0" indent="0" algn="just">
              <a:lnSpc>
                <a:spcPct val="170000"/>
              </a:lnSpc>
              <a:buNone/>
            </a:pPr>
            <a:r>
              <a:rPr lang="fr-FR" sz="7200" dirty="0"/>
              <a:t>La société bourgeoise moderne, élevée sur les ruines de la société féodale, n'a pas aboli les antagonismes de classes Elle n'a fait que substituer de nouvelles classes, de nouvelles conditions d'oppression, de nouvelles formes de lutte à celles d'autrefois. Cependant, le caractère distinctif de notre époque, de l'époque de la bourgeoisie, est d'avoir simplifié les antagonismes de classes. La société se divise de plus en deux vastes camps ennemis, en deux grandes classes diamétralement opposées : la bourgeoisie et le prolétariat. »</a:t>
            </a:r>
          </a:p>
          <a:p>
            <a:pPr marL="0" indent="0" algn="just">
              <a:lnSpc>
                <a:spcPct val="170000"/>
              </a:lnSpc>
              <a:buNone/>
            </a:pPr>
            <a:r>
              <a:rPr lang="fr-FR" sz="7200" dirty="0"/>
              <a:t>Karl Marx et Friedrich Engels, </a:t>
            </a:r>
            <a:r>
              <a:rPr lang="fr-FR" sz="7200" i="1" dirty="0"/>
              <a:t>Le manifeste du parti communiste</a:t>
            </a:r>
            <a:r>
              <a:rPr lang="fr-FR" sz="7200" dirty="0"/>
              <a:t>, 1848</a:t>
            </a:r>
          </a:p>
          <a:p>
            <a:pPr marL="0" indent="0">
              <a:buNone/>
            </a:pPr>
            <a:endParaRPr lang="fr-FR" dirty="0"/>
          </a:p>
        </p:txBody>
      </p:sp>
    </p:spTree>
    <p:extLst>
      <p:ext uri="{BB962C8B-B14F-4D97-AF65-F5344CB8AC3E}">
        <p14:creationId xmlns:p14="http://schemas.microsoft.com/office/powerpoint/2010/main" val="4004296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2F2D18-4F4E-39AA-3912-1DA29AF4FD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5F1E6CC-48F4-E90D-1649-31350D4947C2}"/>
              </a:ext>
            </a:extLst>
          </p:cNvPr>
          <p:cNvSpPr>
            <a:spLocks noGrp="1"/>
          </p:cNvSpPr>
          <p:nvPr>
            <p:ph idx="1"/>
          </p:nvPr>
        </p:nvSpPr>
        <p:spPr>
          <a:xfrm>
            <a:off x="838200" y="1825625"/>
            <a:ext cx="2445327" cy="4351338"/>
          </a:xfrm>
        </p:spPr>
        <p:txBody>
          <a:bodyPr/>
          <a:lstStyle/>
          <a:p>
            <a:pPr marL="0" indent="0">
              <a:buNone/>
            </a:pPr>
            <a:r>
              <a:rPr lang="fr-FR" dirty="0"/>
              <a:t>Front Uni</a:t>
            </a:r>
          </a:p>
          <a:p>
            <a:pPr marL="0" indent="0">
              <a:buNone/>
            </a:pPr>
            <a:endParaRPr lang="fr-FR" dirty="0"/>
          </a:p>
          <a:p>
            <a:pPr marL="0" indent="0">
              <a:buNone/>
            </a:pPr>
            <a:r>
              <a:rPr lang="fr-FR" dirty="0"/>
              <a:t>Mao Zedong, </a:t>
            </a:r>
            <a:r>
              <a:rPr lang="fr-FR" i="1" dirty="0"/>
              <a:t>De la dictature démocratique populaire</a:t>
            </a:r>
            <a:r>
              <a:rPr lang="fr-FR" dirty="0"/>
              <a:t>, 30 juin 1949</a:t>
            </a:r>
          </a:p>
          <a:p>
            <a:pPr marL="0" indent="0">
              <a:buNone/>
            </a:pPr>
            <a:endParaRPr lang="fr-FR" dirty="0"/>
          </a:p>
        </p:txBody>
      </p:sp>
      <p:pic>
        <p:nvPicPr>
          <p:cNvPr id="1026" name="Picture 2" descr="Drapeau de la république populaire de Chine.">
            <a:extLst>
              <a:ext uri="{FF2B5EF4-FFF2-40B4-BE49-F238E27FC236}">
                <a16:creationId xmlns:a16="http://schemas.microsoft.com/office/drawing/2014/main" id="{4449FCC6-4A33-8B48-09C3-72116FE9B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4429" y="565872"/>
            <a:ext cx="8420534" cy="5611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01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506612-361A-AB4B-AA8F-D2CD3BC10099}"/>
              </a:ext>
            </a:extLst>
          </p:cNvPr>
          <p:cNvSpPr>
            <a:spLocks noGrp="1"/>
          </p:cNvSpPr>
          <p:nvPr>
            <p:ph type="title"/>
          </p:nvPr>
        </p:nvSpPr>
        <p:spPr/>
        <p:txBody>
          <a:bodyPr/>
          <a:lstStyle/>
          <a:p>
            <a:endParaRPr lang="fr-FR"/>
          </a:p>
        </p:txBody>
      </p:sp>
      <p:pic>
        <p:nvPicPr>
          <p:cNvPr id="5" name="Espace réservé du contenu 4">
            <a:extLst>
              <a:ext uri="{FF2B5EF4-FFF2-40B4-BE49-F238E27FC236}">
                <a16:creationId xmlns:a16="http://schemas.microsoft.com/office/drawing/2014/main" id="{332B122B-9668-CE4E-B54D-80D1E83696D5}"/>
              </a:ext>
            </a:extLst>
          </p:cNvPr>
          <p:cNvPicPr>
            <a:picLocks noGrp="1" noChangeAspect="1"/>
          </p:cNvPicPr>
          <p:nvPr>
            <p:ph idx="1"/>
          </p:nvPr>
        </p:nvPicPr>
        <p:blipFill>
          <a:blip r:embed="rId2"/>
          <a:stretch>
            <a:fillRect/>
          </a:stretch>
        </p:blipFill>
        <p:spPr>
          <a:xfrm>
            <a:off x="3694745" y="0"/>
            <a:ext cx="7545709" cy="6858000"/>
          </a:xfrm>
        </p:spPr>
      </p:pic>
      <p:sp>
        <p:nvSpPr>
          <p:cNvPr id="3" name="ZoneTexte 2">
            <a:extLst>
              <a:ext uri="{FF2B5EF4-FFF2-40B4-BE49-F238E27FC236}">
                <a16:creationId xmlns:a16="http://schemas.microsoft.com/office/drawing/2014/main" id="{7451F2D2-3351-5449-92D6-CA0BB171410E}"/>
              </a:ext>
            </a:extLst>
          </p:cNvPr>
          <p:cNvSpPr txBox="1"/>
          <p:nvPr/>
        </p:nvSpPr>
        <p:spPr>
          <a:xfrm>
            <a:off x="424543" y="2068286"/>
            <a:ext cx="3037114" cy="3539430"/>
          </a:xfrm>
          <a:prstGeom prst="rect">
            <a:avLst/>
          </a:prstGeom>
          <a:noFill/>
        </p:spPr>
        <p:txBody>
          <a:bodyPr wrap="square" rtlCol="0">
            <a:spAutoFit/>
          </a:bodyPr>
          <a:lstStyle/>
          <a:p>
            <a:r>
              <a:rPr lang="fr-FR" sz="2800" dirty="0"/>
              <a:t>Jugement d’un propriétaire foncier ou « contre-révolutionnaire » durant la réforme agraire chinoise (date et lieu inconnus)</a:t>
            </a:r>
          </a:p>
        </p:txBody>
      </p:sp>
    </p:spTree>
    <p:extLst>
      <p:ext uri="{BB962C8B-B14F-4D97-AF65-F5344CB8AC3E}">
        <p14:creationId xmlns:p14="http://schemas.microsoft.com/office/powerpoint/2010/main" val="338127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FD7BE2-9307-52B0-E67E-F7D3FFC029C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7D8346B-7E45-ED07-33D6-5179D8D3B9F2}"/>
              </a:ext>
            </a:extLst>
          </p:cNvPr>
          <p:cNvSpPr>
            <a:spLocks noGrp="1"/>
          </p:cNvSpPr>
          <p:nvPr>
            <p:ph idx="1"/>
          </p:nvPr>
        </p:nvSpPr>
        <p:spPr>
          <a:xfrm>
            <a:off x="389744" y="1825625"/>
            <a:ext cx="1753849" cy="4351338"/>
          </a:xfrm>
        </p:spPr>
        <p:txBody>
          <a:bodyPr>
            <a:normAutofit/>
          </a:bodyPr>
          <a:lstStyle/>
          <a:p>
            <a:pPr marL="0" indent="0">
              <a:buNone/>
            </a:pPr>
            <a:r>
              <a:rPr lang="fr-FR" altLang="ja-JP" dirty="0"/>
              <a:t>Une séance de lutte (1946 ?) (Marc Riboud ?)</a:t>
            </a:r>
          </a:p>
          <a:p>
            <a:pPr marL="0" indent="0">
              <a:buNone/>
            </a:pPr>
            <a:endParaRPr lang="fr-FR" altLang="ja-JP" dirty="0"/>
          </a:p>
        </p:txBody>
      </p:sp>
      <p:pic>
        <p:nvPicPr>
          <p:cNvPr id="3074" name="Picture 2" descr="土地改革- 维基百科，自由的百科全书">
            <a:extLst>
              <a:ext uri="{FF2B5EF4-FFF2-40B4-BE49-F238E27FC236}">
                <a16:creationId xmlns:a16="http://schemas.microsoft.com/office/drawing/2014/main" id="{D59F7AD4-9D9B-D79E-5208-B7AB35B6E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2867" y="681037"/>
            <a:ext cx="9719133" cy="5291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34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4095C-3205-E2F1-EE5E-4CEB3AFB769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7F470B0-23AC-A9EF-5DCA-2C3C0FCD0DBE}"/>
              </a:ext>
            </a:extLst>
          </p:cNvPr>
          <p:cNvSpPr>
            <a:spLocks noGrp="1"/>
          </p:cNvSpPr>
          <p:nvPr>
            <p:ph idx="1"/>
          </p:nvPr>
        </p:nvSpPr>
        <p:spPr/>
        <p:txBody>
          <a:bodyPr/>
          <a:lstStyle/>
          <a:p>
            <a:pPr marL="0" indent="0">
              <a:buNone/>
            </a:pPr>
            <a:r>
              <a:rPr lang="fr-FR" dirty="0" err="1"/>
              <a:t>翻身</a:t>
            </a:r>
            <a:r>
              <a:rPr lang="fr-FR" dirty="0"/>
              <a:t> </a:t>
            </a:r>
            <a:r>
              <a:rPr lang="fr-FR" i="1" dirty="0" err="1"/>
              <a:t>fanshen</a:t>
            </a:r>
            <a:r>
              <a:rPr lang="fr-FR" dirty="0"/>
              <a:t> </a:t>
            </a:r>
          </a:p>
          <a:p>
            <a:pPr marL="0" indent="0">
              <a:buNone/>
            </a:pPr>
            <a:endParaRPr lang="fr-FR" dirty="0"/>
          </a:p>
          <a:p>
            <a:pPr marL="0" indent="0">
              <a:buNone/>
            </a:pPr>
            <a:r>
              <a:rPr lang="fr-FR" dirty="0"/>
              <a:t>William Hinton</a:t>
            </a:r>
          </a:p>
        </p:txBody>
      </p:sp>
    </p:spTree>
    <p:extLst>
      <p:ext uri="{BB962C8B-B14F-4D97-AF65-F5344CB8AC3E}">
        <p14:creationId xmlns:p14="http://schemas.microsoft.com/office/powerpoint/2010/main" val="2048921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ECA2C8-6089-D3E9-714C-AE222222B58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5BD79D0-665E-9BB6-8980-7A479D2FB646}"/>
              </a:ext>
            </a:extLst>
          </p:cNvPr>
          <p:cNvSpPr>
            <a:spLocks noGrp="1"/>
          </p:cNvSpPr>
          <p:nvPr>
            <p:ph idx="1"/>
          </p:nvPr>
        </p:nvSpPr>
        <p:spPr>
          <a:xfrm>
            <a:off x="838200" y="365125"/>
            <a:ext cx="10515600" cy="6326620"/>
          </a:xfrm>
        </p:spPr>
        <p:txBody>
          <a:bodyPr/>
          <a:lstStyle/>
          <a:p>
            <a:pPr marL="0" indent="0" algn="just">
              <a:buNone/>
            </a:pPr>
            <a:r>
              <a:rPr lang="fr-FR" i="1" dirty="0" err="1"/>
              <a:t>Jiating</a:t>
            </a:r>
            <a:r>
              <a:rPr lang="fr-FR" i="1" dirty="0"/>
              <a:t> </a:t>
            </a:r>
            <a:r>
              <a:rPr lang="fr-FR" i="1" dirty="0" err="1"/>
              <a:t>chushen</a:t>
            </a:r>
            <a:r>
              <a:rPr lang="fr-FR" i="1" dirty="0"/>
              <a:t> </a:t>
            </a:r>
            <a:r>
              <a:rPr lang="fr-FR" dirty="0" err="1"/>
              <a:t>家庭出身</a:t>
            </a:r>
            <a:r>
              <a:rPr lang="zh-CN" altLang="fr-FR" dirty="0"/>
              <a:t> </a:t>
            </a:r>
            <a:r>
              <a:rPr lang="fr-FR" altLang="zh-CN" dirty="0"/>
              <a:t>« origine familiale »</a:t>
            </a:r>
            <a:endParaRPr lang="fr-FR" dirty="0"/>
          </a:p>
          <a:p>
            <a:pPr marL="0" indent="0" algn="just">
              <a:buNone/>
            </a:pPr>
            <a:endParaRPr lang="fr-FR" i="1" dirty="0"/>
          </a:p>
          <a:p>
            <a:pPr marL="0" indent="0" algn="just">
              <a:buNone/>
            </a:pPr>
            <a:r>
              <a:rPr lang="fr-FR" i="1" dirty="0" err="1"/>
              <a:t>Jieji</a:t>
            </a:r>
            <a:r>
              <a:rPr lang="fr-FR" i="1" dirty="0"/>
              <a:t> </a:t>
            </a:r>
            <a:r>
              <a:rPr lang="fr-FR" i="1" dirty="0" err="1"/>
              <a:t>chengfen</a:t>
            </a:r>
            <a:r>
              <a:rPr lang="fr-FR" i="1" dirty="0"/>
              <a:t> </a:t>
            </a:r>
            <a:r>
              <a:rPr lang="fr-FR" dirty="0" err="1"/>
              <a:t>阶级成分</a:t>
            </a:r>
            <a:r>
              <a:rPr lang="fr-FR" dirty="0"/>
              <a:t> « composante de classe »</a:t>
            </a:r>
          </a:p>
          <a:p>
            <a:pPr marL="0" indent="0" algn="just">
              <a:buNone/>
            </a:pPr>
            <a:endParaRPr lang="fr-FR" dirty="0"/>
          </a:p>
          <a:p>
            <a:pPr marL="0" indent="0" algn="just">
              <a:buNone/>
            </a:pPr>
            <a:r>
              <a:rPr lang="fr-FR" dirty="0"/>
              <a:t>Jean-François </a:t>
            </a:r>
            <a:r>
              <a:rPr lang="fr-FR" dirty="0" err="1"/>
              <a:t>Billeter</a:t>
            </a:r>
            <a:r>
              <a:rPr lang="fr-FR" dirty="0"/>
              <a:t>, </a:t>
            </a:r>
            <a:r>
              <a:rPr lang="fr-FR" dirty="0">
                <a:effectLst/>
              </a:rPr>
              <a:t>Le système des "Statuts de classe" en République Populaire de Chine, </a:t>
            </a:r>
            <a:r>
              <a:rPr lang="fr-FR" i="1" dirty="0">
                <a:effectLst/>
              </a:rPr>
              <a:t>Revue européenne des sciences sociales</a:t>
            </a:r>
            <a:r>
              <a:rPr lang="fr-FR" dirty="0">
                <a:effectLst/>
              </a:rPr>
              <a:t>, 1987, </a:t>
            </a:r>
            <a:r>
              <a:rPr lang="fr-FR" dirty="0" err="1">
                <a:effectLst/>
              </a:rPr>
              <a:t>T</a:t>
            </a:r>
            <a:r>
              <a:rPr lang="fr-FR" dirty="0">
                <a:effectLst/>
              </a:rPr>
              <a:t>. 25, No. 76 (1987), p. 141-197 </a:t>
            </a:r>
          </a:p>
          <a:p>
            <a:pPr marL="0" indent="0" algn="just">
              <a:buNone/>
            </a:pPr>
            <a:endParaRPr lang="fr-FR" dirty="0"/>
          </a:p>
          <a:p>
            <a:pPr marL="0" indent="0" algn="just">
              <a:buNone/>
            </a:pPr>
            <a:r>
              <a:rPr lang="fr-FR" dirty="0">
                <a:effectLst/>
              </a:rPr>
              <a:t>Yu </a:t>
            </a:r>
            <a:r>
              <a:rPr lang="fr-FR" dirty="0" err="1">
                <a:effectLst/>
              </a:rPr>
              <a:t>Luoke</a:t>
            </a:r>
            <a:r>
              <a:rPr lang="fr-FR" dirty="0">
                <a:effectLst/>
              </a:rPr>
              <a:t> </a:t>
            </a:r>
            <a:r>
              <a:rPr lang="fr-FR" dirty="0" err="1">
                <a:effectLst/>
              </a:rPr>
              <a:t>遇罗克</a:t>
            </a:r>
            <a:r>
              <a:rPr lang="fr-FR" dirty="0">
                <a:effectLst/>
              </a:rPr>
              <a:t>, </a:t>
            </a:r>
            <a:r>
              <a:rPr lang="fr-FR" dirty="0" err="1">
                <a:effectLst/>
              </a:rPr>
              <a:t>出身论</a:t>
            </a:r>
            <a:r>
              <a:rPr lang="fr-FR" dirty="0"/>
              <a:t> (« De l’origine [de classe] »), 18 janvier 1967</a:t>
            </a:r>
            <a:endParaRPr lang="fr-FR" dirty="0">
              <a:effectLst/>
            </a:endParaRPr>
          </a:p>
          <a:p>
            <a:pPr marL="0" indent="0">
              <a:buNone/>
            </a:pPr>
            <a:endParaRPr lang="fr-FR" dirty="0">
              <a:effectLst/>
              <a:latin typeface="Helvetica" pitchFamily="2" charset="0"/>
            </a:endParaRPr>
          </a:p>
          <a:p>
            <a:pPr marL="0" indent="0">
              <a:buNone/>
            </a:pPr>
            <a:r>
              <a:rPr lang="fr-FR" dirty="0" err="1"/>
              <a:t>斗</a:t>
            </a:r>
            <a:r>
              <a:rPr lang="zh-CN" altLang="fr-FR" dirty="0"/>
              <a:t> </a:t>
            </a:r>
            <a:r>
              <a:rPr lang="fr-FR" altLang="zh-CN" i="1" dirty="0" err="1"/>
              <a:t>dou</a:t>
            </a:r>
            <a:endParaRPr lang="fr-FR" i="1" dirty="0"/>
          </a:p>
        </p:txBody>
      </p:sp>
    </p:spTree>
    <p:extLst>
      <p:ext uri="{BB962C8B-B14F-4D97-AF65-F5344CB8AC3E}">
        <p14:creationId xmlns:p14="http://schemas.microsoft.com/office/powerpoint/2010/main" val="274129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ECC8F-CFD9-C2F9-FEB6-9020DA79F58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3A4EA3C-1E0D-4BF3-AC1E-9D00D4658069}"/>
              </a:ext>
            </a:extLst>
          </p:cNvPr>
          <p:cNvSpPr>
            <a:spLocks noGrp="1"/>
          </p:cNvSpPr>
          <p:nvPr>
            <p:ph idx="1"/>
          </p:nvPr>
        </p:nvSpPr>
        <p:spPr/>
        <p:txBody>
          <a:bodyPr/>
          <a:lstStyle/>
          <a:p>
            <a:pPr marL="0" indent="0">
              <a:buNone/>
            </a:pPr>
            <a:r>
              <a:rPr lang="fr-FR" dirty="0" err="1"/>
              <a:t>Milovan</a:t>
            </a:r>
            <a:r>
              <a:rPr lang="fr-FR" dirty="0"/>
              <a:t> </a:t>
            </a:r>
            <a:r>
              <a:rPr lang="fr-FR" dirty="0" err="1"/>
              <a:t>Djilas</a:t>
            </a:r>
            <a:r>
              <a:rPr lang="fr-FR" dirty="0"/>
              <a:t>, </a:t>
            </a:r>
            <a:r>
              <a:rPr lang="fr-FR" i="1" dirty="0"/>
              <a:t>The New Class</a:t>
            </a:r>
            <a:r>
              <a:rPr lang="fr-FR" dirty="0"/>
              <a:t>, 1957</a:t>
            </a:r>
          </a:p>
          <a:p>
            <a:pPr marL="0" indent="0">
              <a:buNone/>
            </a:pPr>
            <a:endParaRPr lang="fr-FR" dirty="0"/>
          </a:p>
          <a:p>
            <a:pPr marL="0" indent="0">
              <a:buNone/>
            </a:pPr>
            <a:r>
              <a:rPr lang="fr-FR" dirty="0" err="1"/>
              <a:t>表现</a:t>
            </a:r>
            <a:r>
              <a:rPr lang="fr-FR" dirty="0"/>
              <a:t> </a:t>
            </a:r>
            <a:r>
              <a:rPr lang="fr-FR" dirty="0" err="1"/>
              <a:t>biaoxian</a:t>
            </a:r>
            <a:r>
              <a:rPr lang="fr-FR" dirty="0"/>
              <a:t> « attitude »</a:t>
            </a:r>
          </a:p>
          <a:p>
            <a:pPr marL="0" indent="0">
              <a:buNone/>
            </a:pPr>
            <a:endParaRPr lang="fr-FR" dirty="0"/>
          </a:p>
        </p:txBody>
      </p:sp>
    </p:spTree>
    <p:extLst>
      <p:ext uri="{BB962C8B-B14F-4D97-AF65-F5344CB8AC3E}">
        <p14:creationId xmlns:p14="http://schemas.microsoft.com/office/powerpoint/2010/main" val="908320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E23511-7451-F3EE-0A41-78D66642039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654CE36-2BC0-3CCF-79FE-2E418719773D}"/>
              </a:ext>
            </a:extLst>
          </p:cNvPr>
          <p:cNvSpPr>
            <a:spLocks noGrp="1"/>
          </p:cNvSpPr>
          <p:nvPr>
            <p:ph idx="1"/>
          </p:nvPr>
        </p:nvSpPr>
        <p:spPr>
          <a:xfrm>
            <a:off x="838200" y="365124"/>
            <a:ext cx="10515600" cy="6492875"/>
          </a:xfrm>
        </p:spPr>
        <p:txBody>
          <a:bodyPr>
            <a:normAutofit fontScale="92500" lnSpcReduction="10000"/>
          </a:bodyPr>
          <a:lstStyle/>
          <a:p>
            <a:pPr marL="220980" indent="0" algn="just">
              <a:lnSpc>
                <a:spcPct val="150000"/>
              </a:lnSpc>
              <a:buNone/>
            </a:pPr>
            <a:r>
              <a:rPr lang="fr-FR" sz="1800" dirty="0">
                <a:effectLst/>
                <a:latin typeface="Calibri" panose="020F0502020204030204" pitchFamily="34" charset="0"/>
                <a:ea typeface="DengXian" panose="02010600030101010101" pitchFamily="2" charset="-122"/>
                <a:cs typeface="Times New Roman" panose="02020603050405020304" pitchFamily="18" charset="0"/>
              </a:rPr>
              <a:t>« La 3</a:t>
            </a:r>
            <a:r>
              <a:rPr lang="fr-FR" sz="1800" baseline="30000" dirty="0">
                <a:effectLst/>
                <a:latin typeface="Calibri" panose="020F0502020204030204" pitchFamily="34" charset="0"/>
                <a:ea typeface="DengXian" panose="02010600030101010101" pitchFamily="2" charset="-122"/>
                <a:cs typeface="Times New Roman" panose="02020603050405020304" pitchFamily="18" charset="0"/>
              </a:rPr>
              <a:t>e</a:t>
            </a:r>
            <a:r>
              <a:rPr lang="fr-FR" sz="1800" dirty="0">
                <a:effectLst/>
                <a:latin typeface="Calibri" panose="020F0502020204030204" pitchFamily="34" charset="0"/>
                <a:ea typeface="DengXian" panose="02010600030101010101" pitchFamily="2" charset="-122"/>
                <a:cs typeface="Times New Roman" panose="02020603050405020304" pitchFamily="18" charset="0"/>
              </a:rPr>
              <a:t> session plénière du Comité central issu du 11</a:t>
            </a:r>
            <a:r>
              <a:rPr lang="fr-FR" sz="1800" baseline="30000" dirty="0">
                <a:effectLst/>
                <a:latin typeface="Calibri" panose="020F0502020204030204" pitchFamily="34" charset="0"/>
                <a:ea typeface="DengXian" panose="02010600030101010101" pitchFamily="2" charset="-122"/>
                <a:cs typeface="Times New Roman" panose="02020603050405020304" pitchFamily="18" charset="0"/>
              </a:rPr>
              <a:t>e</a:t>
            </a:r>
            <a:r>
              <a:rPr lang="fr-FR" sz="1800" dirty="0">
                <a:effectLst/>
                <a:latin typeface="Calibri" panose="020F0502020204030204" pitchFamily="34" charset="0"/>
                <a:ea typeface="DengXian" panose="02010600030101010101" pitchFamily="2" charset="-122"/>
                <a:cs typeface="Times New Roman" panose="02020603050405020304" pitchFamily="18" charset="0"/>
              </a:rPr>
              <a:t> congrès du Parti convoquée en décembre 1978 […] mit fin aux hésitations dans la progression du Parti depuis octobre 1976, et commença à rectifier sérieusement et dans tous les domaines les erreurs «de gauche» qui s'étaient manifestées au cours de la «révolution culturelle» et antérieurement à celle-ci. […] elle renonça catégoriquement à l'emploi de ce mot d'ordre inadapté à la société socialiste: «Faire de la lutte de classes le pivot de toute activité» et prit cette décision de portée stratégique de centrer désormais tout notre travail sur la modernisation socialiste […]</a:t>
            </a:r>
          </a:p>
          <a:p>
            <a:pPr marL="220980" indent="0" algn="just">
              <a:lnSpc>
                <a:spcPct val="150000"/>
              </a:lnSpc>
              <a:buNone/>
            </a:pPr>
            <a:r>
              <a:rPr lang="fr-FR" sz="1800" dirty="0">
                <a:effectLst/>
                <a:latin typeface="Calibri" panose="020F0502020204030204" pitchFamily="34" charset="0"/>
                <a:ea typeface="DengXian" panose="02010600030101010101" pitchFamily="2" charset="-122"/>
                <a:cs typeface="Times New Roman" panose="02020603050405020304" pitchFamily="18" charset="0"/>
              </a:rPr>
              <a:t>La lutte de classes n'est plus la contradiction principale après la liquidation des classes exploiteuses en tant que telles. Mais vu les facteurs nationaux et internationaux, elle continuera à exister pendant longtemps dans certaines limites et pourrait même s'exacerber dans certaines conditions. Nous devons nous opposer à la fois au point de vue préconisant une extension de la lutte de classes et au point de vue de l'extinction de la lutte de classes. […] Nous devons saisir correctement les contradictions sociales qui existent en grand nombre au sein de la société mais ne relèvent pas du domaine de la lutte de classes et comprendre que, pour les régler correctement, des méthodes autres que celles de la lutte de classes doivent être utilisées. […] Nous devons unir fermement toutes les forces susceptibles d'être unies, consolider et élargir le front uni patriotique. »</a:t>
            </a:r>
          </a:p>
          <a:p>
            <a:pPr marL="220980" indent="0" algn="just">
              <a:lnSpc>
                <a:spcPct val="150000"/>
              </a:lnSpc>
              <a:buNone/>
            </a:pPr>
            <a:r>
              <a:rPr lang="fr-FR" sz="1800" dirty="0">
                <a:latin typeface="Calibri" panose="020F0502020204030204" pitchFamily="34" charset="0"/>
                <a:ea typeface="DengXian" panose="02010600030101010101" pitchFamily="2" charset="-122"/>
                <a:cs typeface="Times New Roman" panose="02020603050405020304" pitchFamily="18" charset="0"/>
              </a:rPr>
              <a:t>« Résolution sur quelques questions relatives à l’histoire de notre Parti depuis la fondation de la République populaire », adoptée par le Comité Central le 27 juin 1981</a:t>
            </a:r>
            <a:endParaRPr lang="fr-FR" sz="18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0423957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1095</Words>
  <Application>Microsoft Macintosh PowerPoint</Application>
  <PresentationFormat>Grand écran</PresentationFormat>
  <Paragraphs>44</Paragraphs>
  <Slides>14</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Helvetica</vt:lpstr>
      <vt:lpstr>Times New Roman</vt:lpstr>
      <vt:lpstr>Thème Office</vt:lpstr>
      <vt:lpstr>Thème 2 : la fin de la lutte des classes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Louzon</dc:creator>
  <cp:lastModifiedBy>Victor Louzon</cp:lastModifiedBy>
  <cp:revision>34</cp:revision>
  <dcterms:created xsi:type="dcterms:W3CDTF">2024-10-09T16:52:24Z</dcterms:created>
  <dcterms:modified xsi:type="dcterms:W3CDTF">2024-10-10T09:02:46Z</dcterms:modified>
</cp:coreProperties>
</file>