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54" r:id="rId3"/>
    <p:sldId id="358" r:id="rId4"/>
    <p:sldId id="359" r:id="rId5"/>
    <p:sldId id="355" r:id="rId6"/>
    <p:sldId id="257" r:id="rId7"/>
    <p:sldId id="259" r:id="rId8"/>
    <p:sldId id="357"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1"/>
    <p:restoredTop sz="96405"/>
  </p:normalViewPr>
  <p:slideViewPr>
    <p:cSldViewPr snapToGrid="0">
      <p:cViewPr>
        <p:scale>
          <a:sx n="113" d="100"/>
          <a:sy n="113" d="100"/>
        </p:scale>
        <p:origin x="624"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984A0-17F4-BC36-D99F-E2E43F0429C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0C481DE-9DF6-7078-655F-8A8E421D81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816479F-5770-DFC5-BBBB-3F4974240D60}"/>
              </a:ext>
            </a:extLst>
          </p:cNvPr>
          <p:cNvSpPr>
            <a:spLocks noGrp="1"/>
          </p:cNvSpPr>
          <p:nvPr>
            <p:ph type="dt" sz="half" idx="10"/>
          </p:nvPr>
        </p:nvSpPr>
        <p:spPr/>
        <p:txBody>
          <a:bodyPr/>
          <a:lstStyle/>
          <a:p>
            <a:fld id="{EE30C2BA-745C-A14C-B446-3A4A49CB4791}" type="datetimeFigureOut">
              <a:rPr lang="fr-FR" smtClean="0"/>
              <a:t>16/10/2024</a:t>
            </a:fld>
            <a:endParaRPr lang="fr-FR"/>
          </a:p>
        </p:txBody>
      </p:sp>
      <p:sp>
        <p:nvSpPr>
          <p:cNvPr id="5" name="Espace réservé du pied de page 4">
            <a:extLst>
              <a:ext uri="{FF2B5EF4-FFF2-40B4-BE49-F238E27FC236}">
                <a16:creationId xmlns:a16="http://schemas.microsoft.com/office/drawing/2014/main" id="{5C41CF34-D683-9EAC-17CE-314E7F6B406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DAEAE4D-8C4C-2A89-95EB-0711B1F193F4}"/>
              </a:ext>
            </a:extLst>
          </p:cNvPr>
          <p:cNvSpPr>
            <a:spLocks noGrp="1"/>
          </p:cNvSpPr>
          <p:nvPr>
            <p:ph type="sldNum" sz="quarter" idx="12"/>
          </p:nvPr>
        </p:nvSpPr>
        <p:spPr/>
        <p:txBody>
          <a:bodyPr/>
          <a:lstStyle/>
          <a:p>
            <a:fld id="{97650009-4CC8-6F46-A5C4-989CFF9A2892}" type="slidenum">
              <a:rPr lang="fr-FR" smtClean="0"/>
              <a:t>‹N°›</a:t>
            </a:fld>
            <a:endParaRPr lang="fr-FR"/>
          </a:p>
        </p:txBody>
      </p:sp>
    </p:spTree>
    <p:extLst>
      <p:ext uri="{BB962C8B-B14F-4D97-AF65-F5344CB8AC3E}">
        <p14:creationId xmlns:p14="http://schemas.microsoft.com/office/powerpoint/2010/main" val="2510969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9CD756-2DB0-1784-DE6D-56471064C9D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A51E857-4971-2943-B528-D0E22DD211B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D07107-994D-2880-388C-8F7BDE189623}"/>
              </a:ext>
            </a:extLst>
          </p:cNvPr>
          <p:cNvSpPr>
            <a:spLocks noGrp="1"/>
          </p:cNvSpPr>
          <p:nvPr>
            <p:ph type="dt" sz="half" idx="10"/>
          </p:nvPr>
        </p:nvSpPr>
        <p:spPr/>
        <p:txBody>
          <a:bodyPr/>
          <a:lstStyle/>
          <a:p>
            <a:fld id="{EE30C2BA-745C-A14C-B446-3A4A49CB4791}" type="datetimeFigureOut">
              <a:rPr lang="fr-FR" smtClean="0"/>
              <a:t>16/10/2024</a:t>
            </a:fld>
            <a:endParaRPr lang="fr-FR"/>
          </a:p>
        </p:txBody>
      </p:sp>
      <p:sp>
        <p:nvSpPr>
          <p:cNvPr id="5" name="Espace réservé du pied de page 4">
            <a:extLst>
              <a:ext uri="{FF2B5EF4-FFF2-40B4-BE49-F238E27FC236}">
                <a16:creationId xmlns:a16="http://schemas.microsoft.com/office/drawing/2014/main" id="{DF1C53D3-BA53-C89E-1D20-9786A681151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D8A3C26-7E37-E5A7-12CD-828F3E0F46D2}"/>
              </a:ext>
            </a:extLst>
          </p:cNvPr>
          <p:cNvSpPr>
            <a:spLocks noGrp="1"/>
          </p:cNvSpPr>
          <p:nvPr>
            <p:ph type="sldNum" sz="quarter" idx="12"/>
          </p:nvPr>
        </p:nvSpPr>
        <p:spPr/>
        <p:txBody>
          <a:bodyPr/>
          <a:lstStyle/>
          <a:p>
            <a:fld id="{97650009-4CC8-6F46-A5C4-989CFF9A2892}" type="slidenum">
              <a:rPr lang="fr-FR" smtClean="0"/>
              <a:t>‹N°›</a:t>
            </a:fld>
            <a:endParaRPr lang="fr-FR"/>
          </a:p>
        </p:txBody>
      </p:sp>
    </p:spTree>
    <p:extLst>
      <p:ext uri="{BB962C8B-B14F-4D97-AF65-F5344CB8AC3E}">
        <p14:creationId xmlns:p14="http://schemas.microsoft.com/office/powerpoint/2010/main" val="2122922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0C8A633-F3E4-5C02-C112-D84689B07B8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5979F8C-EC4A-7D69-893F-A380B80D64A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F12B785-1753-A201-63D8-A2224C6575B8}"/>
              </a:ext>
            </a:extLst>
          </p:cNvPr>
          <p:cNvSpPr>
            <a:spLocks noGrp="1"/>
          </p:cNvSpPr>
          <p:nvPr>
            <p:ph type="dt" sz="half" idx="10"/>
          </p:nvPr>
        </p:nvSpPr>
        <p:spPr/>
        <p:txBody>
          <a:bodyPr/>
          <a:lstStyle/>
          <a:p>
            <a:fld id="{EE30C2BA-745C-A14C-B446-3A4A49CB4791}" type="datetimeFigureOut">
              <a:rPr lang="fr-FR" smtClean="0"/>
              <a:t>16/10/2024</a:t>
            </a:fld>
            <a:endParaRPr lang="fr-FR"/>
          </a:p>
        </p:txBody>
      </p:sp>
      <p:sp>
        <p:nvSpPr>
          <p:cNvPr id="5" name="Espace réservé du pied de page 4">
            <a:extLst>
              <a:ext uri="{FF2B5EF4-FFF2-40B4-BE49-F238E27FC236}">
                <a16:creationId xmlns:a16="http://schemas.microsoft.com/office/drawing/2014/main" id="{E0411393-009C-1389-753B-AAC35C09C96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A5E736B-1F34-5808-EC9F-2D2FAA0B67C4}"/>
              </a:ext>
            </a:extLst>
          </p:cNvPr>
          <p:cNvSpPr>
            <a:spLocks noGrp="1"/>
          </p:cNvSpPr>
          <p:nvPr>
            <p:ph type="sldNum" sz="quarter" idx="12"/>
          </p:nvPr>
        </p:nvSpPr>
        <p:spPr/>
        <p:txBody>
          <a:bodyPr/>
          <a:lstStyle/>
          <a:p>
            <a:fld id="{97650009-4CC8-6F46-A5C4-989CFF9A2892}" type="slidenum">
              <a:rPr lang="fr-FR" smtClean="0"/>
              <a:t>‹N°›</a:t>
            </a:fld>
            <a:endParaRPr lang="fr-FR"/>
          </a:p>
        </p:txBody>
      </p:sp>
    </p:spTree>
    <p:extLst>
      <p:ext uri="{BB962C8B-B14F-4D97-AF65-F5344CB8AC3E}">
        <p14:creationId xmlns:p14="http://schemas.microsoft.com/office/powerpoint/2010/main" val="333775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C3231F-8588-2D5A-0337-928F5A4A9BB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9650A83-8D73-01DD-9502-BBCDE0DD2D5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5517D9E-9B2E-4429-EBF6-3836B434D8C4}"/>
              </a:ext>
            </a:extLst>
          </p:cNvPr>
          <p:cNvSpPr>
            <a:spLocks noGrp="1"/>
          </p:cNvSpPr>
          <p:nvPr>
            <p:ph type="dt" sz="half" idx="10"/>
          </p:nvPr>
        </p:nvSpPr>
        <p:spPr/>
        <p:txBody>
          <a:bodyPr/>
          <a:lstStyle/>
          <a:p>
            <a:fld id="{EE30C2BA-745C-A14C-B446-3A4A49CB4791}" type="datetimeFigureOut">
              <a:rPr lang="fr-FR" smtClean="0"/>
              <a:t>16/10/2024</a:t>
            </a:fld>
            <a:endParaRPr lang="fr-FR"/>
          </a:p>
        </p:txBody>
      </p:sp>
      <p:sp>
        <p:nvSpPr>
          <p:cNvPr id="5" name="Espace réservé du pied de page 4">
            <a:extLst>
              <a:ext uri="{FF2B5EF4-FFF2-40B4-BE49-F238E27FC236}">
                <a16:creationId xmlns:a16="http://schemas.microsoft.com/office/drawing/2014/main" id="{97DF1EBA-31DE-E21C-E5C5-D105757533B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DB15AB-DA95-6D08-1C1A-E6FB097B89DF}"/>
              </a:ext>
            </a:extLst>
          </p:cNvPr>
          <p:cNvSpPr>
            <a:spLocks noGrp="1"/>
          </p:cNvSpPr>
          <p:nvPr>
            <p:ph type="sldNum" sz="quarter" idx="12"/>
          </p:nvPr>
        </p:nvSpPr>
        <p:spPr/>
        <p:txBody>
          <a:bodyPr/>
          <a:lstStyle/>
          <a:p>
            <a:fld id="{97650009-4CC8-6F46-A5C4-989CFF9A2892}" type="slidenum">
              <a:rPr lang="fr-FR" smtClean="0"/>
              <a:t>‹N°›</a:t>
            </a:fld>
            <a:endParaRPr lang="fr-FR"/>
          </a:p>
        </p:txBody>
      </p:sp>
    </p:spTree>
    <p:extLst>
      <p:ext uri="{BB962C8B-B14F-4D97-AF65-F5344CB8AC3E}">
        <p14:creationId xmlns:p14="http://schemas.microsoft.com/office/powerpoint/2010/main" val="191043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EC286C-7B1E-3F8D-8718-0FEFDE164F8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BCC751-E995-A7CB-1900-CDC6E0BB1E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D44080F-711D-B042-4D91-18F77F04BCF1}"/>
              </a:ext>
            </a:extLst>
          </p:cNvPr>
          <p:cNvSpPr>
            <a:spLocks noGrp="1"/>
          </p:cNvSpPr>
          <p:nvPr>
            <p:ph type="dt" sz="half" idx="10"/>
          </p:nvPr>
        </p:nvSpPr>
        <p:spPr/>
        <p:txBody>
          <a:bodyPr/>
          <a:lstStyle/>
          <a:p>
            <a:fld id="{EE30C2BA-745C-A14C-B446-3A4A49CB4791}" type="datetimeFigureOut">
              <a:rPr lang="fr-FR" smtClean="0"/>
              <a:t>16/10/2024</a:t>
            </a:fld>
            <a:endParaRPr lang="fr-FR"/>
          </a:p>
        </p:txBody>
      </p:sp>
      <p:sp>
        <p:nvSpPr>
          <p:cNvPr id="5" name="Espace réservé du pied de page 4">
            <a:extLst>
              <a:ext uri="{FF2B5EF4-FFF2-40B4-BE49-F238E27FC236}">
                <a16:creationId xmlns:a16="http://schemas.microsoft.com/office/drawing/2014/main" id="{3B60177B-648C-76B4-8F8B-303E31782FD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5F9D45-2795-AB56-8866-2E7513FBFC27}"/>
              </a:ext>
            </a:extLst>
          </p:cNvPr>
          <p:cNvSpPr>
            <a:spLocks noGrp="1"/>
          </p:cNvSpPr>
          <p:nvPr>
            <p:ph type="sldNum" sz="quarter" idx="12"/>
          </p:nvPr>
        </p:nvSpPr>
        <p:spPr/>
        <p:txBody>
          <a:bodyPr/>
          <a:lstStyle/>
          <a:p>
            <a:fld id="{97650009-4CC8-6F46-A5C4-989CFF9A2892}" type="slidenum">
              <a:rPr lang="fr-FR" smtClean="0"/>
              <a:t>‹N°›</a:t>
            </a:fld>
            <a:endParaRPr lang="fr-FR"/>
          </a:p>
        </p:txBody>
      </p:sp>
    </p:spTree>
    <p:extLst>
      <p:ext uri="{BB962C8B-B14F-4D97-AF65-F5344CB8AC3E}">
        <p14:creationId xmlns:p14="http://schemas.microsoft.com/office/powerpoint/2010/main" val="4229469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C2F7A7-3A69-D05A-A651-42EEF804BAE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C2EA8D6-F2C7-09B3-0EB4-558C02C25B0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5D63FC3-D386-CB2A-D35D-0A3247D0A3F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61153AE-1D5F-D9AC-E9C3-F91DFC2CEF1F}"/>
              </a:ext>
            </a:extLst>
          </p:cNvPr>
          <p:cNvSpPr>
            <a:spLocks noGrp="1"/>
          </p:cNvSpPr>
          <p:nvPr>
            <p:ph type="dt" sz="half" idx="10"/>
          </p:nvPr>
        </p:nvSpPr>
        <p:spPr/>
        <p:txBody>
          <a:bodyPr/>
          <a:lstStyle/>
          <a:p>
            <a:fld id="{EE30C2BA-745C-A14C-B446-3A4A49CB4791}" type="datetimeFigureOut">
              <a:rPr lang="fr-FR" smtClean="0"/>
              <a:t>16/10/2024</a:t>
            </a:fld>
            <a:endParaRPr lang="fr-FR"/>
          </a:p>
        </p:txBody>
      </p:sp>
      <p:sp>
        <p:nvSpPr>
          <p:cNvPr id="6" name="Espace réservé du pied de page 5">
            <a:extLst>
              <a:ext uri="{FF2B5EF4-FFF2-40B4-BE49-F238E27FC236}">
                <a16:creationId xmlns:a16="http://schemas.microsoft.com/office/drawing/2014/main" id="{66E300C6-0C06-EDD6-2040-84CBF974731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C76433A-7DEA-31DB-AC83-2CED87914251}"/>
              </a:ext>
            </a:extLst>
          </p:cNvPr>
          <p:cNvSpPr>
            <a:spLocks noGrp="1"/>
          </p:cNvSpPr>
          <p:nvPr>
            <p:ph type="sldNum" sz="quarter" idx="12"/>
          </p:nvPr>
        </p:nvSpPr>
        <p:spPr/>
        <p:txBody>
          <a:bodyPr/>
          <a:lstStyle/>
          <a:p>
            <a:fld id="{97650009-4CC8-6F46-A5C4-989CFF9A2892}" type="slidenum">
              <a:rPr lang="fr-FR" smtClean="0"/>
              <a:t>‹N°›</a:t>
            </a:fld>
            <a:endParaRPr lang="fr-FR"/>
          </a:p>
        </p:txBody>
      </p:sp>
    </p:spTree>
    <p:extLst>
      <p:ext uri="{BB962C8B-B14F-4D97-AF65-F5344CB8AC3E}">
        <p14:creationId xmlns:p14="http://schemas.microsoft.com/office/powerpoint/2010/main" val="737196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4BD40-E376-0C6A-72DF-CC5FE09C916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7F19CC4-9FE5-E9B7-2C71-3C06C1B75B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AB41245-7BA3-BB5F-24EE-82F0C5B3995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45F5972-D59C-9883-4F5D-4D9997929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B89705B-741A-B365-08D2-5E2A144AE76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4973D93-D448-E8B1-8994-C500DAE7A1C7}"/>
              </a:ext>
            </a:extLst>
          </p:cNvPr>
          <p:cNvSpPr>
            <a:spLocks noGrp="1"/>
          </p:cNvSpPr>
          <p:nvPr>
            <p:ph type="dt" sz="half" idx="10"/>
          </p:nvPr>
        </p:nvSpPr>
        <p:spPr/>
        <p:txBody>
          <a:bodyPr/>
          <a:lstStyle/>
          <a:p>
            <a:fld id="{EE30C2BA-745C-A14C-B446-3A4A49CB4791}" type="datetimeFigureOut">
              <a:rPr lang="fr-FR" smtClean="0"/>
              <a:t>16/10/2024</a:t>
            </a:fld>
            <a:endParaRPr lang="fr-FR"/>
          </a:p>
        </p:txBody>
      </p:sp>
      <p:sp>
        <p:nvSpPr>
          <p:cNvPr id="8" name="Espace réservé du pied de page 7">
            <a:extLst>
              <a:ext uri="{FF2B5EF4-FFF2-40B4-BE49-F238E27FC236}">
                <a16:creationId xmlns:a16="http://schemas.microsoft.com/office/drawing/2014/main" id="{FC405983-A4F4-D2D5-47E2-AA56CD44547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9291D79-22AC-3D0A-5F88-046EA0A66C88}"/>
              </a:ext>
            </a:extLst>
          </p:cNvPr>
          <p:cNvSpPr>
            <a:spLocks noGrp="1"/>
          </p:cNvSpPr>
          <p:nvPr>
            <p:ph type="sldNum" sz="quarter" idx="12"/>
          </p:nvPr>
        </p:nvSpPr>
        <p:spPr/>
        <p:txBody>
          <a:bodyPr/>
          <a:lstStyle/>
          <a:p>
            <a:fld id="{97650009-4CC8-6F46-A5C4-989CFF9A2892}" type="slidenum">
              <a:rPr lang="fr-FR" smtClean="0"/>
              <a:t>‹N°›</a:t>
            </a:fld>
            <a:endParaRPr lang="fr-FR"/>
          </a:p>
        </p:txBody>
      </p:sp>
    </p:spTree>
    <p:extLst>
      <p:ext uri="{BB962C8B-B14F-4D97-AF65-F5344CB8AC3E}">
        <p14:creationId xmlns:p14="http://schemas.microsoft.com/office/powerpoint/2010/main" val="42728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3522BB-611C-40EF-B144-945298EC18F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47D15BD-0727-3A8A-2D1C-93A999717E69}"/>
              </a:ext>
            </a:extLst>
          </p:cNvPr>
          <p:cNvSpPr>
            <a:spLocks noGrp="1"/>
          </p:cNvSpPr>
          <p:nvPr>
            <p:ph type="dt" sz="half" idx="10"/>
          </p:nvPr>
        </p:nvSpPr>
        <p:spPr/>
        <p:txBody>
          <a:bodyPr/>
          <a:lstStyle/>
          <a:p>
            <a:fld id="{EE30C2BA-745C-A14C-B446-3A4A49CB4791}" type="datetimeFigureOut">
              <a:rPr lang="fr-FR" smtClean="0"/>
              <a:t>16/10/2024</a:t>
            </a:fld>
            <a:endParaRPr lang="fr-FR"/>
          </a:p>
        </p:txBody>
      </p:sp>
      <p:sp>
        <p:nvSpPr>
          <p:cNvPr id="4" name="Espace réservé du pied de page 3">
            <a:extLst>
              <a:ext uri="{FF2B5EF4-FFF2-40B4-BE49-F238E27FC236}">
                <a16:creationId xmlns:a16="http://schemas.microsoft.com/office/drawing/2014/main" id="{F7449194-587E-5B87-1E00-54721B8C0C3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D174BA2-DBEC-5D0D-120F-FF386BD23325}"/>
              </a:ext>
            </a:extLst>
          </p:cNvPr>
          <p:cNvSpPr>
            <a:spLocks noGrp="1"/>
          </p:cNvSpPr>
          <p:nvPr>
            <p:ph type="sldNum" sz="quarter" idx="12"/>
          </p:nvPr>
        </p:nvSpPr>
        <p:spPr/>
        <p:txBody>
          <a:bodyPr/>
          <a:lstStyle/>
          <a:p>
            <a:fld id="{97650009-4CC8-6F46-A5C4-989CFF9A2892}" type="slidenum">
              <a:rPr lang="fr-FR" smtClean="0"/>
              <a:t>‹N°›</a:t>
            </a:fld>
            <a:endParaRPr lang="fr-FR"/>
          </a:p>
        </p:txBody>
      </p:sp>
    </p:spTree>
    <p:extLst>
      <p:ext uri="{BB962C8B-B14F-4D97-AF65-F5344CB8AC3E}">
        <p14:creationId xmlns:p14="http://schemas.microsoft.com/office/powerpoint/2010/main" val="469226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298AB0E-8B9C-D60F-A04A-1DC2FB65EB40}"/>
              </a:ext>
            </a:extLst>
          </p:cNvPr>
          <p:cNvSpPr>
            <a:spLocks noGrp="1"/>
          </p:cNvSpPr>
          <p:nvPr>
            <p:ph type="dt" sz="half" idx="10"/>
          </p:nvPr>
        </p:nvSpPr>
        <p:spPr/>
        <p:txBody>
          <a:bodyPr/>
          <a:lstStyle/>
          <a:p>
            <a:fld id="{EE30C2BA-745C-A14C-B446-3A4A49CB4791}" type="datetimeFigureOut">
              <a:rPr lang="fr-FR" smtClean="0"/>
              <a:t>16/10/2024</a:t>
            </a:fld>
            <a:endParaRPr lang="fr-FR"/>
          </a:p>
        </p:txBody>
      </p:sp>
      <p:sp>
        <p:nvSpPr>
          <p:cNvPr id="3" name="Espace réservé du pied de page 2">
            <a:extLst>
              <a:ext uri="{FF2B5EF4-FFF2-40B4-BE49-F238E27FC236}">
                <a16:creationId xmlns:a16="http://schemas.microsoft.com/office/drawing/2014/main" id="{CC019D4B-A264-6831-9979-AFBDB3DA160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EDD0C64-B70F-4640-E4C2-513B3947DCA0}"/>
              </a:ext>
            </a:extLst>
          </p:cNvPr>
          <p:cNvSpPr>
            <a:spLocks noGrp="1"/>
          </p:cNvSpPr>
          <p:nvPr>
            <p:ph type="sldNum" sz="quarter" idx="12"/>
          </p:nvPr>
        </p:nvSpPr>
        <p:spPr/>
        <p:txBody>
          <a:bodyPr/>
          <a:lstStyle/>
          <a:p>
            <a:fld id="{97650009-4CC8-6F46-A5C4-989CFF9A2892}" type="slidenum">
              <a:rPr lang="fr-FR" smtClean="0"/>
              <a:t>‹N°›</a:t>
            </a:fld>
            <a:endParaRPr lang="fr-FR"/>
          </a:p>
        </p:txBody>
      </p:sp>
    </p:spTree>
    <p:extLst>
      <p:ext uri="{BB962C8B-B14F-4D97-AF65-F5344CB8AC3E}">
        <p14:creationId xmlns:p14="http://schemas.microsoft.com/office/powerpoint/2010/main" val="3660713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D07B6C-9596-3999-0F87-B3AF491294F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424F7D7-533A-CE59-23E6-B0EB51B4E8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55FB8B0-216D-ECCC-5ACF-419B95403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4113DD6-127E-0D71-E076-CA0E862E4E5A}"/>
              </a:ext>
            </a:extLst>
          </p:cNvPr>
          <p:cNvSpPr>
            <a:spLocks noGrp="1"/>
          </p:cNvSpPr>
          <p:nvPr>
            <p:ph type="dt" sz="half" idx="10"/>
          </p:nvPr>
        </p:nvSpPr>
        <p:spPr/>
        <p:txBody>
          <a:bodyPr/>
          <a:lstStyle/>
          <a:p>
            <a:fld id="{EE30C2BA-745C-A14C-B446-3A4A49CB4791}" type="datetimeFigureOut">
              <a:rPr lang="fr-FR" smtClean="0"/>
              <a:t>16/10/2024</a:t>
            </a:fld>
            <a:endParaRPr lang="fr-FR"/>
          </a:p>
        </p:txBody>
      </p:sp>
      <p:sp>
        <p:nvSpPr>
          <p:cNvPr id="6" name="Espace réservé du pied de page 5">
            <a:extLst>
              <a:ext uri="{FF2B5EF4-FFF2-40B4-BE49-F238E27FC236}">
                <a16:creationId xmlns:a16="http://schemas.microsoft.com/office/drawing/2014/main" id="{7DD6A95C-5464-BE33-6D98-6B34B7B72AF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F639FBB-A947-5C9E-64F4-778F3BE49AC4}"/>
              </a:ext>
            </a:extLst>
          </p:cNvPr>
          <p:cNvSpPr>
            <a:spLocks noGrp="1"/>
          </p:cNvSpPr>
          <p:nvPr>
            <p:ph type="sldNum" sz="quarter" idx="12"/>
          </p:nvPr>
        </p:nvSpPr>
        <p:spPr/>
        <p:txBody>
          <a:bodyPr/>
          <a:lstStyle/>
          <a:p>
            <a:fld id="{97650009-4CC8-6F46-A5C4-989CFF9A2892}" type="slidenum">
              <a:rPr lang="fr-FR" smtClean="0"/>
              <a:t>‹N°›</a:t>
            </a:fld>
            <a:endParaRPr lang="fr-FR"/>
          </a:p>
        </p:txBody>
      </p:sp>
    </p:spTree>
    <p:extLst>
      <p:ext uri="{BB962C8B-B14F-4D97-AF65-F5344CB8AC3E}">
        <p14:creationId xmlns:p14="http://schemas.microsoft.com/office/powerpoint/2010/main" val="2298352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136A5-9FB6-E641-D663-8944E7A134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05797E0-F909-A8E3-8964-48CE1B1692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822A532-47CE-5ED8-45F5-0F731CDE8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5BF4BBB-ACDD-0CC0-B185-9690E324893E}"/>
              </a:ext>
            </a:extLst>
          </p:cNvPr>
          <p:cNvSpPr>
            <a:spLocks noGrp="1"/>
          </p:cNvSpPr>
          <p:nvPr>
            <p:ph type="dt" sz="half" idx="10"/>
          </p:nvPr>
        </p:nvSpPr>
        <p:spPr/>
        <p:txBody>
          <a:bodyPr/>
          <a:lstStyle/>
          <a:p>
            <a:fld id="{EE30C2BA-745C-A14C-B446-3A4A49CB4791}" type="datetimeFigureOut">
              <a:rPr lang="fr-FR" smtClean="0"/>
              <a:t>16/10/2024</a:t>
            </a:fld>
            <a:endParaRPr lang="fr-FR"/>
          </a:p>
        </p:txBody>
      </p:sp>
      <p:sp>
        <p:nvSpPr>
          <p:cNvPr id="6" name="Espace réservé du pied de page 5">
            <a:extLst>
              <a:ext uri="{FF2B5EF4-FFF2-40B4-BE49-F238E27FC236}">
                <a16:creationId xmlns:a16="http://schemas.microsoft.com/office/drawing/2014/main" id="{DF2EB0B8-F140-B1CB-1AEE-D9E1AFFE5D2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AC45F9-A5BC-D03A-73FF-6BDB98961D97}"/>
              </a:ext>
            </a:extLst>
          </p:cNvPr>
          <p:cNvSpPr>
            <a:spLocks noGrp="1"/>
          </p:cNvSpPr>
          <p:nvPr>
            <p:ph type="sldNum" sz="quarter" idx="12"/>
          </p:nvPr>
        </p:nvSpPr>
        <p:spPr/>
        <p:txBody>
          <a:bodyPr/>
          <a:lstStyle/>
          <a:p>
            <a:fld id="{97650009-4CC8-6F46-A5C4-989CFF9A2892}" type="slidenum">
              <a:rPr lang="fr-FR" smtClean="0"/>
              <a:t>‹N°›</a:t>
            </a:fld>
            <a:endParaRPr lang="fr-FR"/>
          </a:p>
        </p:txBody>
      </p:sp>
    </p:spTree>
    <p:extLst>
      <p:ext uri="{BB962C8B-B14F-4D97-AF65-F5344CB8AC3E}">
        <p14:creationId xmlns:p14="http://schemas.microsoft.com/office/powerpoint/2010/main" val="4194386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50EC964-B29C-5927-4A26-FEB17DA02E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781C353-1238-CFE0-0664-D5C8321FF7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E1B207-A885-A266-8640-DCC21EE517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0C2BA-745C-A14C-B446-3A4A49CB4791}" type="datetimeFigureOut">
              <a:rPr lang="fr-FR" smtClean="0"/>
              <a:t>16/10/2024</a:t>
            </a:fld>
            <a:endParaRPr lang="fr-FR"/>
          </a:p>
        </p:txBody>
      </p:sp>
      <p:sp>
        <p:nvSpPr>
          <p:cNvPr id="5" name="Espace réservé du pied de page 4">
            <a:extLst>
              <a:ext uri="{FF2B5EF4-FFF2-40B4-BE49-F238E27FC236}">
                <a16:creationId xmlns:a16="http://schemas.microsoft.com/office/drawing/2014/main" id="{28C4B536-E0D8-3E2D-E44E-3B500CD3E3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2916916-C399-B925-9E98-E048A91E0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50009-4CC8-6F46-A5C4-989CFF9A2892}" type="slidenum">
              <a:rPr lang="fr-FR" smtClean="0"/>
              <a:t>‹N°›</a:t>
            </a:fld>
            <a:endParaRPr lang="fr-FR"/>
          </a:p>
        </p:txBody>
      </p:sp>
    </p:spTree>
    <p:extLst>
      <p:ext uri="{BB962C8B-B14F-4D97-AF65-F5344CB8AC3E}">
        <p14:creationId xmlns:p14="http://schemas.microsoft.com/office/powerpoint/2010/main" val="3712485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2AADD3-B188-834A-8CC5-D769E8AF4245}"/>
              </a:ext>
            </a:extLst>
          </p:cNvPr>
          <p:cNvSpPr>
            <a:spLocks noGrp="1"/>
          </p:cNvSpPr>
          <p:nvPr>
            <p:ph type="ctrTitle"/>
          </p:nvPr>
        </p:nvSpPr>
        <p:spPr/>
        <p:txBody>
          <a:bodyPr/>
          <a:lstStyle/>
          <a:p>
            <a:r>
              <a:rPr lang="fr-FR" dirty="0"/>
              <a:t>Thème 3 : </a:t>
            </a:r>
            <a:r>
              <a:rPr lang="fr-FR"/>
              <a:t>juger l’ancien régime</a:t>
            </a:r>
            <a:endParaRPr lang="fr-FR" dirty="0"/>
          </a:p>
        </p:txBody>
      </p:sp>
      <p:sp>
        <p:nvSpPr>
          <p:cNvPr id="3" name="Sous-titre 2">
            <a:extLst>
              <a:ext uri="{FF2B5EF4-FFF2-40B4-BE49-F238E27FC236}">
                <a16:creationId xmlns:a16="http://schemas.microsoft.com/office/drawing/2014/main" id="{54B84632-9C50-0A39-F911-55549A0FDDDB}"/>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21253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C3E7A5-C455-59D9-2438-27F3293D088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5C0656A-7525-B455-082B-E9BFEC728924}"/>
              </a:ext>
            </a:extLst>
          </p:cNvPr>
          <p:cNvSpPr>
            <a:spLocks noGrp="1"/>
          </p:cNvSpPr>
          <p:nvPr>
            <p:ph idx="1"/>
          </p:nvPr>
        </p:nvSpPr>
        <p:spPr>
          <a:xfrm>
            <a:off x="838200" y="5528929"/>
            <a:ext cx="10515600" cy="648033"/>
          </a:xfrm>
        </p:spPr>
        <p:txBody>
          <a:bodyPr/>
          <a:lstStyle/>
          <a:p>
            <a:pPr marL="0" indent="0">
              <a:buNone/>
            </a:pPr>
            <a:r>
              <a:rPr lang="fr-FR" dirty="0"/>
              <a:t>Source : </a:t>
            </a:r>
            <a:r>
              <a:rPr lang="fr-FR" dirty="0" err="1"/>
              <a:t>Wikimedia</a:t>
            </a:r>
            <a:r>
              <a:rPr lang="fr-FR" dirty="0"/>
              <a:t> Commons</a:t>
            </a:r>
          </a:p>
        </p:txBody>
      </p:sp>
      <p:pic>
        <p:nvPicPr>
          <p:cNvPr id="4098" name="Picture 2">
            <a:extLst>
              <a:ext uri="{FF2B5EF4-FFF2-40B4-BE49-F238E27FC236}">
                <a16:creationId xmlns:a16="http://schemas.microsoft.com/office/drawing/2014/main" id="{DBBB72D1-241A-09F8-78AD-BF11FFF98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1037"/>
            <a:ext cx="12192000" cy="429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808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FC27A9-0EEB-D63D-B23D-770780B7118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08BB746-34AE-95FE-E72B-47AEB8E08871}"/>
              </a:ext>
            </a:extLst>
          </p:cNvPr>
          <p:cNvSpPr>
            <a:spLocks noGrp="1"/>
          </p:cNvSpPr>
          <p:nvPr>
            <p:ph idx="1"/>
          </p:nvPr>
        </p:nvSpPr>
        <p:spPr/>
        <p:txBody>
          <a:bodyPr/>
          <a:lstStyle/>
          <a:p>
            <a:endParaRPr lang="fr-FR"/>
          </a:p>
        </p:txBody>
      </p:sp>
      <p:pic>
        <p:nvPicPr>
          <p:cNvPr id="2050" name="Picture 2">
            <a:extLst>
              <a:ext uri="{FF2B5EF4-FFF2-40B4-BE49-F238E27FC236}">
                <a16:creationId xmlns:a16="http://schemas.microsoft.com/office/drawing/2014/main" id="{266F8317-75D6-9756-F2CC-A3EC5D2CE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0931" y="0"/>
            <a:ext cx="4910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049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D8529D0-6A65-334C-920D-BB7513AA59A6}"/>
              </a:ext>
            </a:extLst>
          </p:cNvPr>
          <p:cNvSpPr>
            <a:spLocks noGrp="1"/>
          </p:cNvSpPr>
          <p:nvPr>
            <p:ph idx="1"/>
          </p:nvPr>
        </p:nvSpPr>
        <p:spPr>
          <a:xfrm>
            <a:off x="248753" y="0"/>
            <a:ext cx="11540476" cy="6694714"/>
          </a:xfrm>
        </p:spPr>
        <p:txBody>
          <a:bodyPr>
            <a:normAutofit fontScale="25000" lnSpcReduction="20000"/>
          </a:bodyPr>
          <a:lstStyle/>
          <a:p>
            <a:pPr marL="0" indent="0" algn="just" rtl="0">
              <a:lnSpc>
                <a:spcPct val="170000"/>
              </a:lnSpc>
              <a:buNone/>
            </a:pPr>
            <a:r>
              <a:rPr lang="fr-FR" sz="4400" dirty="0"/>
              <a:t>Criminal </a:t>
            </a:r>
            <a:r>
              <a:rPr lang="fr-FR" sz="4400" dirty="0" err="1"/>
              <a:t>Judgment</a:t>
            </a:r>
            <a:r>
              <a:rPr lang="fr-FR" sz="4400" dirty="0"/>
              <a:t> of Beijing </a:t>
            </a:r>
            <a:r>
              <a:rPr lang="fr-FR" sz="4400" dirty="0" err="1"/>
              <a:t>Intermediate</a:t>
            </a:r>
            <a:r>
              <a:rPr lang="fr-FR" sz="4400" dirty="0"/>
              <a:t> </a:t>
            </a:r>
            <a:r>
              <a:rPr lang="fr-FR" sz="4400" dirty="0" err="1"/>
              <a:t>People's</a:t>
            </a:r>
            <a:r>
              <a:rPr lang="fr-FR" sz="4400" dirty="0"/>
              <a:t> Court (82) </a:t>
            </a:r>
            <a:r>
              <a:rPr lang="fr-FR" sz="4400" dirty="0" err="1"/>
              <a:t>Zhongxingzi</a:t>
            </a:r>
            <a:r>
              <a:rPr lang="fr-FR" sz="4400" dirty="0"/>
              <a:t> No. 1436 (1982)</a:t>
            </a:r>
          </a:p>
          <a:p>
            <a:pPr marL="0" indent="0" algn="just" rtl="0">
              <a:lnSpc>
                <a:spcPct val="170000"/>
              </a:lnSpc>
              <a:buNone/>
            </a:pPr>
            <a:r>
              <a:rPr lang="fr-FR" sz="4400" dirty="0" err="1"/>
              <a:t>Prosecutor</a:t>
            </a:r>
            <a:r>
              <a:rPr lang="fr-FR" sz="4400" dirty="0"/>
              <a:t>: Sun </a:t>
            </a:r>
            <a:r>
              <a:rPr lang="fr-FR" sz="4400" dirty="0" err="1"/>
              <a:t>Chengxia</a:t>
            </a:r>
            <a:r>
              <a:rPr lang="fr-FR" sz="4400" dirty="0"/>
              <a:t>, </a:t>
            </a:r>
            <a:r>
              <a:rPr lang="fr-FR" sz="4400" dirty="0" err="1"/>
              <a:t>prosecutor</a:t>
            </a:r>
            <a:r>
              <a:rPr lang="fr-FR" sz="4400" dirty="0"/>
              <a:t> of Beijing Municipal </a:t>
            </a:r>
            <a:r>
              <a:rPr lang="fr-FR" sz="4400" dirty="0" err="1"/>
              <a:t>People's</a:t>
            </a:r>
            <a:r>
              <a:rPr lang="fr-FR" sz="4400" dirty="0"/>
              <a:t> </a:t>
            </a:r>
            <a:r>
              <a:rPr lang="fr-FR" sz="4400" dirty="0" err="1"/>
              <a:t>Procuratorate</a:t>
            </a:r>
            <a:r>
              <a:rPr lang="fr-FR" sz="4400" dirty="0"/>
              <a:t> Branch. </a:t>
            </a:r>
          </a:p>
          <a:p>
            <a:pPr marL="0" indent="0" algn="just" rtl="0">
              <a:lnSpc>
                <a:spcPct val="170000"/>
              </a:lnSpc>
              <a:buNone/>
            </a:pPr>
            <a:r>
              <a:rPr lang="fr-FR" sz="4400" dirty="0" err="1"/>
              <a:t>Defendant</a:t>
            </a:r>
            <a:r>
              <a:rPr lang="fr-FR" sz="4400" dirty="0"/>
              <a:t>: Nie </a:t>
            </a:r>
            <a:r>
              <a:rPr lang="fr-FR" sz="4400" dirty="0" err="1"/>
              <a:t>Yuanzi</a:t>
            </a:r>
            <a:r>
              <a:rPr lang="fr-FR" sz="4400" dirty="0"/>
              <a:t>, </a:t>
            </a:r>
            <a:r>
              <a:rPr lang="fr-FR" sz="4400" dirty="0" err="1"/>
              <a:t>female</a:t>
            </a:r>
            <a:r>
              <a:rPr lang="fr-FR" sz="4400" dirty="0"/>
              <a:t>, 62 </a:t>
            </a:r>
            <a:r>
              <a:rPr lang="fr-FR" sz="4400" dirty="0" err="1"/>
              <a:t>years</a:t>
            </a:r>
            <a:r>
              <a:rPr lang="fr-FR" sz="4400" dirty="0"/>
              <a:t> </a:t>
            </a:r>
            <a:r>
              <a:rPr lang="fr-FR" sz="4400" dirty="0" err="1"/>
              <a:t>old</a:t>
            </a:r>
            <a:r>
              <a:rPr lang="fr-FR" sz="4400" dirty="0"/>
              <a:t>, </a:t>
            </a:r>
            <a:r>
              <a:rPr lang="fr-FR" sz="4400" dirty="0" err="1"/>
              <a:t>from</a:t>
            </a:r>
            <a:r>
              <a:rPr lang="fr-FR" sz="4400" dirty="0"/>
              <a:t> </a:t>
            </a:r>
            <a:r>
              <a:rPr lang="fr-FR" sz="4400" dirty="0" err="1"/>
              <a:t>Huaxian</a:t>
            </a:r>
            <a:r>
              <a:rPr lang="fr-FR" sz="4400" dirty="0"/>
              <a:t> County, Henan Province, </a:t>
            </a:r>
            <a:r>
              <a:rPr lang="fr-FR" sz="4400" dirty="0" err="1"/>
              <a:t>formerly</a:t>
            </a:r>
            <a:r>
              <a:rPr lang="fr-FR" sz="4400" dirty="0"/>
              <a:t> </a:t>
            </a:r>
            <a:r>
              <a:rPr lang="fr-FR" sz="4400" dirty="0" err="1"/>
              <a:t>secretary</a:t>
            </a:r>
            <a:r>
              <a:rPr lang="fr-FR" sz="4400" dirty="0"/>
              <a:t> of the Party General Branch of the </a:t>
            </a:r>
            <a:r>
              <a:rPr lang="fr-FR" sz="4400" dirty="0" err="1"/>
              <a:t>Philosophy</a:t>
            </a:r>
            <a:r>
              <a:rPr lang="fr-FR" sz="4400" dirty="0"/>
              <a:t> </a:t>
            </a:r>
            <a:r>
              <a:rPr lang="fr-FR" sz="4400" dirty="0" err="1"/>
              <a:t>Department</a:t>
            </a:r>
            <a:r>
              <a:rPr lang="fr-FR" sz="4400" dirty="0"/>
              <a:t> of </a:t>
            </a:r>
            <a:r>
              <a:rPr lang="fr-FR" sz="4400" dirty="0" err="1"/>
              <a:t>Peking</a:t>
            </a:r>
            <a:r>
              <a:rPr lang="fr-FR" sz="4400" dirty="0"/>
              <a:t> </a:t>
            </a:r>
            <a:r>
              <a:rPr lang="fr-FR" sz="4400" dirty="0" err="1"/>
              <a:t>University</a:t>
            </a:r>
            <a:r>
              <a:rPr lang="fr-FR" sz="4400" dirty="0"/>
              <a:t>, </a:t>
            </a:r>
            <a:r>
              <a:rPr lang="fr-FR" sz="4400" dirty="0" err="1"/>
              <a:t>director</a:t>
            </a:r>
            <a:r>
              <a:rPr lang="fr-FR" sz="4400" dirty="0"/>
              <a:t> of the Cultural </a:t>
            </a:r>
            <a:r>
              <a:rPr lang="fr-FR" sz="4400" dirty="0" err="1"/>
              <a:t>Revolution</a:t>
            </a:r>
            <a:r>
              <a:rPr lang="fr-FR" sz="4400" dirty="0"/>
              <a:t> </a:t>
            </a:r>
            <a:r>
              <a:rPr lang="fr-FR" sz="4400" dirty="0" err="1"/>
              <a:t>Committee</a:t>
            </a:r>
            <a:r>
              <a:rPr lang="fr-FR" sz="4400" dirty="0"/>
              <a:t> of </a:t>
            </a:r>
            <a:r>
              <a:rPr lang="fr-FR" sz="4400" dirty="0" err="1"/>
              <a:t>Peking</a:t>
            </a:r>
            <a:r>
              <a:rPr lang="fr-FR" sz="4400" dirty="0"/>
              <a:t> </a:t>
            </a:r>
            <a:r>
              <a:rPr lang="fr-FR" sz="4400" dirty="0" err="1"/>
              <a:t>University</a:t>
            </a:r>
            <a:r>
              <a:rPr lang="fr-FR" sz="4400" dirty="0"/>
              <a:t>, </a:t>
            </a:r>
            <a:r>
              <a:rPr lang="fr-FR" sz="4400" dirty="0" err="1"/>
              <a:t>deputy</a:t>
            </a:r>
            <a:r>
              <a:rPr lang="fr-FR" sz="4400" dirty="0"/>
              <a:t> </a:t>
            </a:r>
            <a:r>
              <a:rPr lang="fr-FR" sz="4400" dirty="0" err="1"/>
              <a:t>director</a:t>
            </a:r>
            <a:r>
              <a:rPr lang="fr-FR" sz="4400" dirty="0"/>
              <a:t> of the </a:t>
            </a:r>
            <a:r>
              <a:rPr lang="fr-FR" sz="4400" dirty="0" err="1"/>
              <a:t>Revolutionary</a:t>
            </a:r>
            <a:r>
              <a:rPr lang="fr-FR" sz="4400" dirty="0"/>
              <a:t> </a:t>
            </a:r>
            <a:r>
              <a:rPr lang="fr-FR" sz="4400" dirty="0" err="1"/>
              <a:t>Committee</a:t>
            </a:r>
            <a:r>
              <a:rPr lang="fr-FR" sz="4400" dirty="0"/>
              <a:t> of </a:t>
            </a:r>
            <a:r>
              <a:rPr lang="fr-FR" sz="4400" dirty="0" err="1"/>
              <a:t>Peking</a:t>
            </a:r>
            <a:r>
              <a:rPr lang="fr-FR" sz="4400" dirty="0"/>
              <a:t> </a:t>
            </a:r>
            <a:r>
              <a:rPr lang="fr-FR" sz="4400" dirty="0" err="1"/>
              <a:t>University</a:t>
            </a:r>
            <a:r>
              <a:rPr lang="fr-FR" sz="4400" dirty="0"/>
              <a:t>, </a:t>
            </a:r>
            <a:r>
              <a:rPr lang="fr-FR" sz="4400" dirty="0" err="1"/>
              <a:t>deputy</a:t>
            </a:r>
            <a:r>
              <a:rPr lang="fr-FR" sz="4400" dirty="0"/>
              <a:t> </a:t>
            </a:r>
            <a:r>
              <a:rPr lang="fr-FR" sz="4400" dirty="0" err="1"/>
              <a:t>director</a:t>
            </a:r>
            <a:r>
              <a:rPr lang="fr-FR" sz="4400" dirty="0"/>
              <a:t> of the </a:t>
            </a:r>
            <a:r>
              <a:rPr lang="fr-FR" sz="4400" dirty="0" err="1"/>
              <a:t>Revolutionary</a:t>
            </a:r>
            <a:r>
              <a:rPr lang="fr-FR" sz="4400" dirty="0"/>
              <a:t> </a:t>
            </a:r>
            <a:r>
              <a:rPr lang="fr-FR" sz="4400" dirty="0" err="1"/>
              <a:t>Committee</a:t>
            </a:r>
            <a:r>
              <a:rPr lang="fr-FR" sz="4400" dirty="0"/>
              <a:t> of Beijing </a:t>
            </a:r>
            <a:r>
              <a:rPr lang="fr-FR" sz="4400" dirty="0" err="1"/>
              <a:t>Municipality</a:t>
            </a:r>
            <a:r>
              <a:rPr lang="fr-FR" sz="4400" dirty="0"/>
              <a:t>, and </a:t>
            </a:r>
            <a:r>
              <a:rPr lang="fr-FR" sz="4400" dirty="0" err="1"/>
              <a:t>alternate</a:t>
            </a:r>
            <a:r>
              <a:rPr lang="fr-FR" sz="4400" dirty="0"/>
              <a:t> </a:t>
            </a:r>
            <a:r>
              <a:rPr lang="fr-FR" sz="4400" dirty="0" err="1"/>
              <a:t>member</a:t>
            </a:r>
            <a:r>
              <a:rPr lang="fr-FR" sz="4400" dirty="0"/>
              <a:t> of the 9th Central </a:t>
            </a:r>
            <a:r>
              <a:rPr lang="fr-FR" sz="4400" dirty="0" err="1"/>
              <a:t>Committee</a:t>
            </a:r>
            <a:r>
              <a:rPr lang="fr-FR" sz="4400" dirty="0"/>
              <a:t> of the </a:t>
            </a:r>
            <a:r>
              <a:rPr lang="fr-FR" sz="4400" dirty="0" err="1"/>
              <a:t>Communist</a:t>
            </a:r>
            <a:r>
              <a:rPr lang="fr-FR" sz="4400" dirty="0"/>
              <a:t> Party of China </a:t>
            </a:r>
            <a:r>
              <a:rPr lang="fr-FR" sz="4400" dirty="0" err="1"/>
              <a:t>during</a:t>
            </a:r>
            <a:r>
              <a:rPr lang="fr-FR" sz="4400" dirty="0"/>
              <a:t> the Cultural </a:t>
            </a:r>
            <a:r>
              <a:rPr lang="fr-FR" sz="4400" dirty="0" err="1"/>
              <a:t>Revolution</a:t>
            </a:r>
            <a:r>
              <a:rPr lang="fr-FR" sz="4400" dirty="0"/>
              <a:t>. </a:t>
            </a:r>
            <a:r>
              <a:rPr lang="fr-FR" sz="4400" dirty="0" err="1"/>
              <a:t>Currently</a:t>
            </a:r>
            <a:r>
              <a:rPr lang="fr-FR" sz="4400" dirty="0"/>
              <a:t> in </a:t>
            </a:r>
            <a:r>
              <a:rPr lang="fr-FR" sz="4400" dirty="0" err="1"/>
              <a:t>custody</a:t>
            </a:r>
            <a:r>
              <a:rPr lang="fr-FR" sz="4400" dirty="0"/>
              <a:t>. </a:t>
            </a:r>
          </a:p>
          <a:p>
            <a:pPr marL="0" indent="0" algn="just" rtl="0">
              <a:lnSpc>
                <a:spcPct val="170000"/>
              </a:lnSpc>
              <a:buNone/>
            </a:pPr>
            <a:r>
              <a:rPr lang="fr-FR" sz="4400" dirty="0" err="1"/>
              <a:t>Defense</a:t>
            </a:r>
            <a:r>
              <a:rPr lang="fr-FR" sz="4400" dirty="0"/>
              <a:t> </a:t>
            </a:r>
            <a:r>
              <a:rPr lang="fr-FR" sz="4400" dirty="0" err="1"/>
              <a:t>counsel</a:t>
            </a:r>
            <a:r>
              <a:rPr lang="fr-FR" sz="4400" dirty="0"/>
              <a:t>: Ji </a:t>
            </a:r>
            <a:r>
              <a:rPr lang="fr-FR" sz="4400" dirty="0" err="1"/>
              <a:t>Xuequan</a:t>
            </a:r>
            <a:r>
              <a:rPr lang="fr-FR" sz="4400" dirty="0"/>
              <a:t> and Shi </a:t>
            </a:r>
            <a:r>
              <a:rPr lang="fr-FR" sz="4400" dirty="0" err="1"/>
              <a:t>Lansheng</a:t>
            </a:r>
            <a:r>
              <a:rPr lang="fr-FR" sz="4400" dirty="0"/>
              <a:t>, </a:t>
            </a:r>
            <a:r>
              <a:rPr lang="fr-FR" sz="4400" dirty="0" err="1"/>
              <a:t>lawyers</a:t>
            </a:r>
            <a:r>
              <a:rPr lang="fr-FR" sz="4400" dirty="0"/>
              <a:t> of Beijing Municipal Legal Advisory Office. </a:t>
            </a:r>
          </a:p>
          <a:p>
            <a:pPr marL="0" indent="0" algn="just" rtl="0">
              <a:lnSpc>
                <a:spcPct val="170000"/>
              </a:lnSpc>
              <a:buNone/>
            </a:pPr>
            <a:r>
              <a:rPr lang="fr-FR" sz="4400" dirty="0"/>
              <a:t>The Beijing Municipal </a:t>
            </a:r>
            <a:r>
              <a:rPr lang="fr-FR" sz="4400" dirty="0" err="1"/>
              <a:t>People's</a:t>
            </a:r>
            <a:r>
              <a:rPr lang="fr-FR" sz="4400" dirty="0"/>
              <a:t> </a:t>
            </a:r>
            <a:r>
              <a:rPr lang="fr-FR" sz="4400" dirty="0" err="1"/>
              <a:t>Procuratorate</a:t>
            </a:r>
            <a:r>
              <a:rPr lang="fr-FR" sz="4400" dirty="0"/>
              <a:t> Branch </a:t>
            </a:r>
            <a:r>
              <a:rPr lang="fr-FR" sz="4400" dirty="0" err="1"/>
              <a:t>filed</a:t>
            </a:r>
            <a:r>
              <a:rPr lang="fr-FR" sz="4400" dirty="0"/>
              <a:t> a public </a:t>
            </a:r>
            <a:r>
              <a:rPr lang="fr-FR" sz="4400" dirty="0" err="1"/>
              <a:t>prosecution</a:t>
            </a:r>
            <a:r>
              <a:rPr lang="fr-FR" sz="4400" dirty="0"/>
              <a:t> </a:t>
            </a:r>
            <a:r>
              <a:rPr lang="fr-FR" sz="4400" dirty="0" err="1"/>
              <a:t>against</a:t>
            </a:r>
            <a:r>
              <a:rPr lang="fr-FR" sz="4400" dirty="0"/>
              <a:t> the </a:t>
            </a:r>
            <a:r>
              <a:rPr lang="fr-FR" sz="4400" dirty="0" err="1"/>
              <a:t>defendant</a:t>
            </a:r>
            <a:r>
              <a:rPr lang="fr-FR" sz="4400" dirty="0"/>
              <a:t> Nie </a:t>
            </a:r>
            <a:r>
              <a:rPr lang="fr-FR" sz="4400" dirty="0" err="1"/>
              <a:t>Yuanzi</a:t>
            </a:r>
            <a:r>
              <a:rPr lang="fr-FR" sz="4400" dirty="0"/>
              <a:t> for </a:t>
            </a:r>
            <a:r>
              <a:rPr lang="fr-FR" sz="4400" dirty="0" err="1"/>
              <a:t>actively</a:t>
            </a:r>
            <a:r>
              <a:rPr lang="fr-FR" sz="4400" dirty="0"/>
              <a:t> </a:t>
            </a:r>
            <a:r>
              <a:rPr lang="fr-FR" sz="4400" dirty="0" err="1"/>
              <a:t>following</a:t>
            </a:r>
            <a:r>
              <a:rPr lang="fr-FR" sz="4400" dirty="0"/>
              <a:t> the </a:t>
            </a:r>
            <a:r>
              <a:rPr lang="fr-FR" sz="4400" dirty="0" err="1"/>
              <a:t>counter-revolutionary</a:t>
            </a:r>
            <a:r>
              <a:rPr lang="fr-FR" sz="4400" dirty="0"/>
              <a:t> group of Lin </a:t>
            </a:r>
            <a:r>
              <a:rPr lang="fr-FR" sz="4400" dirty="0" err="1"/>
              <a:t>Biao</a:t>
            </a:r>
            <a:r>
              <a:rPr lang="fr-FR" sz="4400" dirty="0"/>
              <a:t> and Jiang Qing and </a:t>
            </a:r>
            <a:r>
              <a:rPr lang="fr-FR" sz="4400" dirty="0" err="1"/>
              <a:t>carrying</a:t>
            </a:r>
            <a:r>
              <a:rPr lang="fr-FR" sz="4400" dirty="0"/>
              <a:t> out </a:t>
            </a:r>
            <a:r>
              <a:rPr lang="fr-FR" sz="4400" dirty="0" err="1"/>
              <a:t>criminal</a:t>
            </a:r>
            <a:r>
              <a:rPr lang="fr-FR" sz="4400" dirty="0"/>
              <a:t> </a:t>
            </a:r>
            <a:r>
              <a:rPr lang="fr-FR" sz="4400" dirty="0" err="1"/>
              <a:t>activities</a:t>
            </a:r>
            <a:r>
              <a:rPr lang="fr-FR" sz="4400" dirty="0"/>
              <a:t>. This court </a:t>
            </a:r>
            <a:r>
              <a:rPr lang="fr-FR" sz="4400" dirty="0" err="1"/>
              <a:t>formed</a:t>
            </a:r>
            <a:r>
              <a:rPr lang="fr-FR" sz="4400" dirty="0"/>
              <a:t> a </a:t>
            </a:r>
            <a:r>
              <a:rPr lang="fr-FR" sz="4400" dirty="0" err="1"/>
              <a:t>collegial</a:t>
            </a:r>
            <a:r>
              <a:rPr lang="fr-FR" sz="4400" dirty="0"/>
              <a:t> panel in accordance </a:t>
            </a:r>
            <a:r>
              <a:rPr lang="fr-FR" sz="4400" dirty="0" err="1"/>
              <a:t>with</a:t>
            </a:r>
            <a:r>
              <a:rPr lang="fr-FR" sz="4400" dirty="0"/>
              <a:t> the </a:t>
            </a:r>
            <a:r>
              <a:rPr lang="fr-FR" sz="4400" dirty="0" err="1"/>
              <a:t>law</a:t>
            </a:r>
            <a:r>
              <a:rPr lang="fr-FR" sz="4400" dirty="0"/>
              <a:t> and </a:t>
            </a:r>
            <a:r>
              <a:rPr lang="fr-FR" sz="4400" dirty="0" err="1"/>
              <a:t>conducted</a:t>
            </a:r>
            <a:r>
              <a:rPr lang="fr-FR" sz="4400" dirty="0"/>
              <a:t> an open trial. The </a:t>
            </a:r>
            <a:r>
              <a:rPr lang="fr-FR" sz="4400" dirty="0" err="1"/>
              <a:t>facts</a:t>
            </a:r>
            <a:r>
              <a:rPr lang="fr-FR" sz="4400" dirty="0"/>
              <a:t> of the </a:t>
            </a:r>
            <a:r>
              <a:rPr lang="fr-FR" sz="4400" dirty="0" err="1"/>
              <a:t>defendant</a:t>
            </a:r>
            <a:r>
              <a:rPr lang="fr-FR" sz="4400" dirty="0"/>
              <a:t> Nie </a:t>
            </a:r>
            <a:r>
              <a:rPr lang="fr-FR" sz="4400" dirty="0" err="1"/>
              <a:t>Yuanzi's</a:t>
            </a:r>
            <a:r>
              <a:rPr lang="fr-FR" sz="4400" dirty="0"/>
              <a:t> crime are as </a:t>
            </a:r>
            <a:r>
              <a:rPr lang="fr-FR" sz="4400" dirty="0" err="1"/>
              <a:t>follows</a:t>
            </a:r>
            <a:r>
              <a:rPr lang="fr-FR" sz="4400" dirty="0"/>
              <a:t>: </a:t>
            </a:r>
          </a:p>
          <a:p>
            <a:pPr marL="0" indent="0" algn="just" rtl="0">
              <a:lnSpc>
                <a:spcPct val="170000"/>
              </a:lnSpc>
              <a:buNone/>
            </a:pPr>
            <a:r>
              <a:rPr lang="fr-FR" sz="4400" dirty="0"/>
              <a:t>On </a:t>
            </a:r>
            <a:r>
              <a:rPr lang="fr-FR" sz="4400" dirty="0" err="1"/>
              <a:t>November</a:t>
            </a:r>
            <a:r>
              <a:rPr lang="fr-FR" sz="4400" dirty="0"/>
              <a:t> 15, 1966, Jiang Qing sent </a:t>
            </a:r>
            <a:r>
              <a:rPr lang="fr-FR" sz="4400" dirty="0" err="1"/>
              <a:t>someone</a:t>
            </a:r>
            <a:r>
              <a:rPr lang="fr-FR" sz="4400" dirty="0"/>
              <a:t> to </a:t>
            </a:r>
            <a:r>
              <a:rPr lang="fr-FR" sz="4400" dirty="0" err="1"/>
              <a:t>secretly</a:t>
            </a:r>
            <a:r>
              <a:rPr lang="fr-FR" sz="4400" dirty="0"/>
              <a:t> </a:t>
            </a:r>
            <a:r>
              <a:rPr lang="fr-FR" sz="4400" dirty="0" err="1"/>
              <a:t>take</a:t>
            </a:r>
            <a:r>
              <a:rPr lang="fr-FR" sz="4400" dirty="0"/>
              <a:t> the </a:t>
            </a:r>
            <a:r>
              <a:rPr lang="fr-FR" sz="4400" dirty="0" err="1"/>
              <a:t>defendant</a:t>
            </a:r>
            <a:r>
              <a:rPr lang="fr-FR" sz="4400" dirty="0"/>
              <a:t> Nie </a:t>
            </a:r>
            <a:r>
              <a:rPr lang="fr-FR" sz="4400" dirty="0" err="1"/>
              <a:t>Yuanzi</a:t>
            </a:r>
            <a:r>
              <a:rPr lang="fr-FR" sz="4400" dirty="0"/>
              <a:t> to the "Central Cultural </a:t>
            </a:r>
            <a:r>
              <a:rPr lang="fr-FR" sz="4400" dirty="0" err="1"/>
              <a:t>Revolution</a:t>
            </a:r>
            <a:r>
              <a:rPr lang="fr-FR" sz="4400" dirty="0"/>
              <a:t>" reporter station in </a:t>
            </a:r>
            <a:r>
              <a:rPr lang="fr-FR" sz="4400" dirty="0" err="1"/>
              <a:t>Huayuan</a:t>
            </a:r>
            <a:r>
              <a:rPr lang="fr-FR" sz="4400" dirty="0"/>
              <a:t> Village. Jiang Qing, Chen </a:t>
            </a:r>
            <a:r>
              <a:rPr lang="fr-FR" sz="4400" dirty="0" err="1"/>
              <a:t>Boda</a:t>
            </a:r>
            <a:r>
              <a:rPr lang="fr-FR" sz="4400" dirty="0"/>
              <a:t>, Yao </a:t>
            </a:r>
            <a:r>
              <a:rPr lang="fr-FR" sz="4400" dirty="0" err="1"/>
              <a:t>Wenyuan</a:t>
            </a:r>
            <a:r>
              <a:rPr lang="fr-FR" sz="4400" dirty="0"/>
              <a:t>, Wang Li, Guan Feng, Qi </a:t>
            </a:r>
            <a:r>
              <a:rPr lang="fr-FR" sz="4400" dirty="0" err="1"/>
              <a:t>Benyu</a:t>
            </a:r>
            <a:r>
              <a:rPr lang="fr-FR" sz="4400" dirty="0"/>
              <a:t> and </a:t>
            </a:r>
            <a:r>
              <a:rPr lang="fr-FR" sz="4400" dirty="0" err="1"/>
              <a:t>others</a:t>
            </a:r>
            <a:r>
              <a:rPr lang="fr-FR" sz="4400" dirty="0"/>
              <a:t> </a:t>
            </a:r>
            <a:r>
              <a:rPr lang="fr-FR" sz="4400" dirty="0" err="1"/>
              <a:t>conspired</a:t>
            </a:r>
            <a:r>
              <a:rPr lang="fr-FR" sz="4400" dirty="0"/>
              <a:t> to </a:t>
            </a:r>
            <a:r>
              <a:rPr lang="fr-FR" sz="4400" dirty="0" err="1"/>
              <a:t>send</a:t>
            </a:r>
            <a:r>
              <a:rPr lang="fr-FR" sz="4400" dirty="0"/>
              <a:t> Nie </a:t>
            </a:r>
            <a:r>
              <a:rPr lang="fr-FR" sz="4400" dirty="0" err="1"/>
              <a:t>Yuanzi</a:t>
            </a:r>
            <a:r>
              <a:rPr lang="fr-FR" sz="4400" dirty="0"/>
              <a:t> to Shanghai to "</a:t>
            </a:r>
            <a:r>
              <a:rPr lang="fr-FR" sz="4400" dirty="0" err="1"/>
              <a:t>rebel</a:t>
            </a:r>
            <a:r>
              <a:rPr lang="fr-FR" sz="4400" dirty="0"/>
              <a:t>". Nie </a:t>
            </a:r>
            <a:r>
              <a:rPr lang="fr-FR" sz="4400" dirty="0" err="1"/>
              <a:t>Yuanzi</a:t>
            </a:r>
            <a:r>
              <a:rPr lang="fr-FR" sz="4400" dirty="0"/>
              <a:t>, </a:t>
            </a:r>
            <a:r>
              <a:rPr lang="fr-FR" sz="4400" dirty="0" err="1"/>
              <a:t>following</a:t>
            </a:r>
            <a:r>
              <a:rPr lang="fr-FR" sz="4400" dirty="0"/>
              <a:t> Jiang </a:t>
            </a:r>
            <a:r>
              <a:rPr lang="fr-FR" sz="4400" dirty="0" err="1"/>
              <a:t>Qing's</a:t>
            </a:r>
            <a:r>
              <a:rPr lang="fr-FR" sz="4400" dirty="0"/>
              <a:t> instructions, </a:t>
            </a:r>
            <a:r>
              <a:rPr lang="fr-FR" sz="4400" dirty="0" err="1"/>
              <a:t>led</a:t>
            </a:r>
            <a:r>
              <a:rPr lang="fr-FR" sz="4400" dirty="0"/>
              <a:t> Sun </a:t>
            </a:r>
            <a:r>
              <a:rPr lang="fr-FR" sz="4400" dirty="0" err="1"/>
              <a:t>Pengyi</a:t>
            </a:r>
            <a:r>
              <a:rPr lang="fr-FR" sz="4400" dirty="0"/>
              <a:t> and </a:t>
            </a:r>
            <a:r>
              <a:rPr lang="fr-FR" sz="4400" dirty="0" err="1"/>
              <a:t>others</a:t>
            </a:r>
            <a:r>
              <a:rPr lang="fr-FR" sz="4400" dirty="0"/>
              <a:t> to Shanghai on </a:t>
            </a:r>
            <a:r>
              <a:rPr lang="fr-FR" sz="4400" dirty="0" err="1"/>
              <a:t>November</a:t>
            </a:r>
            <a:r>
              <a:rPr lang="fr-FR" sz="4400" dirty="0"/>
              <a:t> 19. </a:t>
            </a:r>
            <a:r>
              <a:rPr lang="fr-FR" sz="4400" dirty="0" err="1"/>
              <a:t>After</a:t>
            </a:r>
            <a:r>
              <a:rPr lang="fr-FR" sz="4400" dirty="0"/>
              <a:t> </a:t>
            </a:r>
            <a:r>
              <a:rPr lang="fr-FR" sz="4400" dirty="0" err="1"/>
              <a:t>arriving</a:t>
            </a:r>
            <a:r>
              <a:rPr lang="fr-FR" sz="4400" dirty="0"/>
              <a:t> in Shanghai, Nie </a:t>
            </a:r>
            <a:r>
              <a:rPr lang="fr-FR" sz="4400" dirty="0" err="1"/>
              <a:t>Yuanzi</a:t>
            </a:r>
            <a:r>
              <a:rPr lang="fr-FR" sz="4400" dirty="0"/>
              <a:t> </a:t>
            </a:r>
            <a:r>
              <a:rPr lang="fr-FR" sz="4400" dirty="0" err="1"/>
              <a:t>had</a:t>
            </a:r>
            <a:r>
              <a:rPr lang="fr-FR" sz="4400" dirty="0"/>
              <a:t> a secret talk </a:t>
            </a:r>
            <a:r>
              <a:rPr lang="fr-FR" sz="4400" dirty="0" err="1"/>
              <a:t>with</a:t>
            </a:r>
            <a:r>
              <a:rPr lang="fr-FR" sz="4400" dirty="0"/>
              <a:t> Zhang </a:t>
            </a:r>
            <a:r>
              <a:rPr lang="fr-FR" sz="4400" dirty="0" err="1"/>
              <a:t>Chunqiao</a:t>
            </a:r>
            <a:r>
              <a:rPr lang="fr-FR" sz="4400" dirty="0"/>
              <a:t>, the main </a:t>
            </a:r>
            <a:r>
              <a:rPr lang="fr-FR" sz="4400" dirty="0" err="1"/>
              <a:t>criminal</a:t>
            </a:r>
            <a:r>
              <a:rPr lang="fr-FR" sz="4400" dirty="0"/>
              <a:t> of Jiang </a:t>
            </a:r>
            <a:r>
              <a:rPr lang="fr-FR" sz="4400" dirty="0" err="1"/>
              <a:t>Qing's</a:t>
            </a:r>
            <a:r>
              <a:rPr lang="fr-FR" sz="4400" dirty="0"/>
              <a:t> </a:t>
            </a:r>
            <a:r>
              <a:rPr lang="fr-FR" sz="4400" dirty="0" err="1"/>
              <a:t>counter-revolutionary</a:t>
            </a:r>
            <a:r>
              <a:rPr lang="fr-FR" sz="4400" dirty="0"/>
              <a:t> group; </a:t>
            </a:r>
            <a:r>
              <a:rPr lang="fr-FR" sz="4400" dirty="0" err="1"/>
              <a:t>gathered</a:t>
            </a:r>
            <a:r>
              <a:rPr lang="fr-FR" sz="4400" dirty="0"/>
              <a:t> </a:t>
            </a:r>
            <a:r>
              <a:rPr lang="fr-FR" sz="4400" dirty="0" err="1"/>
              <a:t>Peking</a:t>
            </a:r>
            <a:r>
              <a:rPr lang="fr-FR" sz="4400" dirty="0"/>
              <a:t> </a:t>
            </a:r>
            <a:r>
              <a:rPr lang="fr-FR" sz="4400" dirty="0" err="1"/>
              <a:t>University</a:t>
            </a:r>
            <a:r>
              <a:rPr lang="fr-FR" sz="4400" dirty="0"/>
              <a:t> </a:t>
            </a:r>
            <a:r>
              <a:rPr lang="fr-FR" sz="4400" dirty="0" err="1"/>
              <a:t>students</a:t>
            </a:r>
            <a:r>
              <a:rPr lang="fr-FR" sz="4400" dirty="0"/>
              <a:t> in Shanghai to </a:t>
            </a:r>
            <a:r>
              <a:rPr lang="fr-FR" sz="4400" dirty="0" err="1"/>
              <a:t>form</a:t>
            </a:r>
            <a:r>
              <a:rPr lang="fr-FR" sz="4400" dirty="0"/>
              <a:t> a "combat group"; and </a:t>
            </a:r>
            <a:r>
              <a:rPr lang="fr-FR" sz="4400" dirty="0" err="1"/>
              <a:t>worked</a:t>
            </a:r>
            <a:r>
              <a:rPr lang="fr-FR" sz="4400" dirty="0"/>
              <a:t> </a:t>
            </a:r>
            <a:r>
              <a:rPr lang="fr-FR" sz="4400" dirty="0" err="1"/>
              <a:t>with</a:t>
            </a:r>
            <a:r>
              <a:rPr lang="fr-FR" sz="4400" dirty="0"/>
              <a:t> Sun </a:t>
            </a:r>
            <a:r>
              <a:rPr lang="fr-FR" sz="4400" dirty="0" err="1"/>
              <a:t>Pengyi</a:t>
            </a:r>
            <a:r>
              <a:rPr lang="fr-FR" sz="4400" dirty="0"/>
              <a:t> to </a:t>
            </a:r>
            <a:r>
              <a:rPr lang="fr-FR" sz="4400" dirty="0" err="1"/>
              <a:t>formulate</a:t>
            </a:r>
            <a:r>
              <a:rPr lang="fr-FR" sz="4400" dirty="0"/>
              <a:t> a </a:t>
            </a:r>
            <a:r>
              <a:rPr lang="fr-FR" sz="4400" dirty="0" err="1"/>
              <a:t>strategy</a:t>
            </a:r>
            <a:r>
              <a:rPr lang="fr-FR" sz="4400" dirty="0"/>
              <a:t> of "</a:t>
            </a:r>
            <a:r>
              <a:rPr lang="fr-FR" sz="4400" dirty="0" err="1"/>
              <a:t>overthrowing</a:t>
            </a:r>
            <a:r>
              <a:rPr lang="fr-FR" sz="4400" dirty="0"/>
              <a:t> Chang </a:t>
            </a:r>
            <a:r>
              <a:rPr lang="fr-FR" sz="4400" dirty="0" err="1"/>
              <a:t>Xiping</a:t>
            </a:r>
            <a:r>
              <a:rPr lang="fr-FR" sz="4400" dirty="0"/>
              <a:t> as a </a:t>
            </a:r>
            <a:r>
              <a:rPr lang="fr-FR" sz="4400" dirty="0" err="1"/>
              <a:t>breakthrough</a:t>
            </a:r>
            <a:r>
              <a:rPr lang="fr-FR" sz="4400" dirty="0"/>
              <a:t> point" to seize the leadership of Shanghai. Nie </a:t>
            </a:r>
            <a:r>
              <a:rPr lang="fr-FR" sz="4400" dirty="0" err="1"/>
              <a:t>Yuanzi</a:t>
            </a:r>
            <a:r>
              <a:rPr lang="fr-FR" sz="4400" dirty="0"/>
              <a:t> </a:t>
            </a:r>
            <a:r>
              <a:rPr lang="fr-FR" sz="4400" dirty="0" err="1"/>
              <a:t>incited</a:t>
            </a:r>
            <a:r>
              <a:rPr lang="fr-FR" sz="4400" dirty="0"/>
              <a:t> people </a:t>
            </a:r>
            <a:r>
              <a:rPr lang="fr-FR" sz="4400" dirty="0" err="1"/>
              <a:t>everywhere</a:t>
            </a:r>
            <a:r>
              <a:rPr lang="fr-FR" sz="4400" dirty="0"/>
              <a:t> in Shanghai: "</a:t>
            </a:r>
            <a:r>
              <a:rPr lang="fr-FR" sz="4400" dirty="0" err="1"/>
              <a:t>Overthrowing</a:t>
            </a:r>
            <a:r>
              <a:rPr lang="fr-FR" sz="4400" dirty="0"/>
              <a:t> Chang </a:t>
            </a:r>
            <a:r>
              <a:rPr lang="fr-FR" sz="4400" dirty="0" err="1"/>
              <a:t>Xiping</a:t>
            </a:r>
            <a:r>
              <a:rPr lang="fr-FR" sz="4400" dirty="0"/>
              <a:t> </a:t>
            </a:r>
            <a:r>
              <a:rPr lang="fr-FR" sz="4400" dirty="0" err="1"/>
              <a:t>will</a:t>
            </a:r>
            <a:r>
              <a:rPr lang="fr-FR" sz="4400" dirty="0"/>
              <a:t> open a gap in the Shanghai Municipal </a:t>
            </a:r>
            <a:r>
              <a:rPr lang="fr-FR" sz="4400" dirty="0" err="1"/>
              <a:t>Committee</a:t>
            </a:r>
            <a:r>
              <a:rPr lang="fr-FR" sz="4400" dirty="0"/>
              <a:t>," </a:t>
            </a:r>
            <a:r>
              <a:rPr lang="fr-FR" sz="4400" dirty="0" err="1"/>
              <a:t>which</a:t>
            </a:r>
            <a:r>
              <a:rPr lang="fr-FR" sz="4400" dirty="0"/>
              <a:t> </a:t>
            </a:r>
            <a:r>
              <a:rPr lang="fr-FR" sz="4400" dirty="0" err="1"/>
              <a:t>will</a:t>
            </a:r>
            <a:r>
              <a:rPr lang="fr-FR" sz="4400" dirty="0"/>
              <a:t> have an impact on </a:t>
            </a:r>
            <a:r>
              <a:rPr lang="fr-FR" sz="4400" dirty="0" err="1"/>
              <a:t>both</a:t>
            </a:r>
            <a:r>
              <a:rPr lang="fr-FR" sz="4400" dirty="0"/>
              <a:t> the </a:t>
            </a:r>
            <a:r>
              <a:rPr lang="fr-FR" sz="4400" dirty="0" err="1"/>
              <a:t>upper</a:t>
            </a:r>
            <a:r>
              <a:rPr lang="fr-FR" sz="4400" dirty="0"/>
              <a:t> and </a:t>
            </a:r>
            <a:r>
              <a:rPr lang="fr-FR" sz="4400" dirty="0" err="1"/>
              <a:t>lower</a:t>
            </a:r>
            <a:r>
              <a:rPr lang="fr-FR" sz="4400" dirty="0"/>
              <a:t> </a:t>
            </a:r>
            <a:r>
              <a:rPr lang="fr-FR" sz="4400" dirty="0" err="1"/>
              <a:t>levels</a:t>
            </a:r>
            <a:r>
              <a:rPr lang="fr-FR" sz="4400" dirty="0"/>
              <a:t>." […]</a:t>
            </a:r>
          </a:p>
          <a:p>
            <a:pPr marL="0" indent="0" algn="just" rtl="0">
              <a:lnSpc>
                <a:spcPct val="170000"/>
              </a:lnSpc>
              <a:buNone/>
            </a:pPr>
            <a:r>
              <a:rPr lang="fr-FR" sz="4400" dirty="0"/>
              <a:t>The </a:t>
            </a:r>
            <a:r>
              <a:rPr lang="fr-FR" sz="4400" dirty="0" err="1"/>
              <a:t>above</a:t>
            </a:r>
            <a:r>
              <a:rPr lang="fr-FR" sz="4400" dirty="0"/>
              <a:t> crimes, </a:t>
            </a:r>
            <a:r>
              <a:rPr lang="fr-FR" sz="4400" dirty="0" err="1"/>
              <a:t>after</a:t>
            </a:r>
            <a:r>
              <a:rPr lang="fr-FR" sz="4400" dirty="0"/>
              <a:t> investigation and </a:t>
            </a:r>
            <a:r>
              <a:rPr lang="fr-FR" sz="4400" dirty="0" err="1"/>
              <a:t>debate</a:t>
            </a:r>
            <a:r>
              <a:rPr lang="fr-FR" sz="4400" dirty="0"/>
              <a:t> in court, </a:t>
            </a:r>
            <a:r>
              <a:rPr lang="fr-FR" sz="4400" dirty="0" err="1"/>
              <a:t>hearing</a:t>
            </a:r>
            <a:r>
              <a:rPr lang="fr-FR" sz="4400" dirty="0"/>
              <a:t> </a:t>
            </a:r>
            <a:r>
              <a:rPr lang="fr-FR" sz="4400" dirty="0" err="1"/>
              <a:t>witness</a:t>
            </a:r>
            <a:r>
              <a:rPr lang="fr-FR" sz="4400" dirty="0"/>
              <a:t> </a:t>
            </a:r>
            <a:r>
              <a:rPr lang="fr-FR" sz="4400" dirty="0" err="1"/>
              <a:t>testimony</a:t>
            </a:r>
            <a:r>
              <a:rPr lang="fr-FR" sz="4400" dirty="0"/>
              <a:t>, and </a:t>
            </a:r>
            <a:r>
              <a:rPr lang="fr-FR" sz="4400" dirty="0" err="1"/>
              <a:t>verifying</a:t>
            </a:r>
            <a:r>
              <a:rPr lang="fr-FR" sz="4400" dirty="0"/>
              <a:t> </a:t>
            </a:r>
            <a:r>
              <a:rPr lang="fr-FR" sz="4400" dirty="0" err="1"/>
              <a:t>evidence</a:t>
            </a:r>
            <a:r>
              <a:rPr lang="fr-FR" sz="4400" dirty="0"/>
              <a:t> </a:t>
            </a:r>
            <a:r>
              <a:rPr lang="fr-FR" sz="4400" dirty="0" err="1"/>
              <a:t>directly</a:t>
            </a:r>
            <a:r>
              <a:rPr lang="fr-FR" sz="4400" dirty="0"/>
              <a:t> </a:t>
            </a:r>
            <a:r>
              <a:rPr lang="fr-FR" sz="4400" dirty="0" err="1"/>
              <a:t>related</a:t>
            </a:r>
            <a:r>
              <a:rPr lang="fr-FR" sz="4400" dirty="0"/>
              <a:t> to </a:t>
            </a:r>
            <a:r>
              <a:rPr lang="fr-FR" sz="4400" dirty="0" err="1"/>
              <a:t>this</a:t>
            </a:r>
            <a:r>
              <a:rPr lang="fr-FR" sz="4400" dirty="0"/>
              <a:t> case, are </a:t>
            </a:r>
            <a:r>
              <a:rPr lang="fr-FR" sz="4400" dirty="0" err="1"/>
              <a:t>clear</a:t>
            </a:r>
            <a:r>
              <a:rPr lang="fr-FR" sz="4400" dirty="0"/>
              <a:t> in </a:t>
            </a:r>
            <a:r>
              <a:rPr lang="fr-FR" sz="4400" dirty="0" err="1"/>
              <a:t>facts</a:t>
            </a:r>
            <a:r>
              <a:rPr lang="fr-FR" sz="4400" dirty="0"/>
              <a:t>, and the </a:t>
            </a:r>
            <a:r>
              <a:rPr lang="fr-FR" sz="4400" dirty="0" err="1"/>
              <a:t>evidence</a:t>
            </a:r>
            <a:r>
              <a:rPr lang="fr-FR" sz="4400" dirty="0"/>
              <a:t> </a:t>
            </a:r>
            <a:r>
              <a:rPr lang="fr-FR" sz="4400" dirty="0" err="1"/>
              <a:t>is</a:t>
            </a:r>
            <a:r>
              <a:rPr lang="fr-FR" sz="4400" dirty="0"/>
              <a:t> reliable and </a:t>
            </a:r>
            <a:r>
              <a:rPr lang="fr-FR" sz="4400" dirty="0" err="1"/>
              <a:t>sufficient</a:t>
            </a:r>
            <a:r>
              <a:rPr lang="fr-FR" sz="4400" dirty="0"/>
              <a:t> to </a:t>
            </a:r>
            <a:r>
              <a:rPr lang="fr-FR" sz="4400" dirty="0" err="1"/>
              <a:t>be</a:t>
            </a:r>
            <a:r>
              <a:rPr lang="fr-FR" sz="4400" dirty="0"/>
              <a:t> </a:t>
            </a:r>
            <a:r>
              <a:rPr lang="fr-FR" sz="4400" dirty="0" err="1"/>
              <a:t>determined</a:t>
            </a:r>
            <a:r>
              <a:rPr lang="fr-FR" sz="4400" dirty="0"/>
              <a:t>. </a:t>
            </a:r>
            <a:r>
              <a:rPr lang="fr-FR" sz="4400" dirty="0" err="1"/>
              <a:t>During</a:t>
            </a:r>
            <a:r>
              <a:rPr lang="fr-FR" sz="4400" dirty="0"/>
              <a:t> the trial, the </a:t>
            </a:r>
            <a:r>
              <a:rPr lang="fr-FR" sz="4400" dirty="0" err="1"/>
              <a:t>defendant</a:t>
            </a:r>
            <a:r>
              <a:rPr lang="fr-FR" sz="4400" dirty="0"/>
              <a:t> Nie </a:t>
            </a:r>
            <a:r>
              <a:rPr lang="fr-FR" sz="4400" dirty="0" err="1"/>
              <a:t>Yuanzi</a:t>
            </a:r>
            <a:r>
              <a:rPr lang="fr-FR" sz="4400" dirty="0"/>
              <a:t> </a:t>
            </a:r>
            <a:r>
              <a:rPr lang="fr-FR" sz="4400" dirty="0" err="1"/>
              <a:t>confessed</a:t>
            </a:r>
            <a:r>
              <a:rPr lang="fr-FR" sz="4400" dirty="0"/>
              <a:t> </a:t>
            </a:r>
            <a:r>
              <a:rPr lang="fr-FR" sz="4400" dirty="0" err="1"/>
              <a:t>some</a:t>
            </a:r>
            <a:r>
              <a:rPr lang="fr-FR" sz="4400" dirty="0"/>
              <a:t> </a:t>
            </a:r>
            <a:r>
              <a:rPr lang="fr-FR" sz="4400" dirty="0" err="1"/>
              <a:t>facts</a:t>
            </a:r>
            <a:r>
              <a:rPr lang="fr-FR" sz="4400" dirty="0"/>
              <a:t>, but </a:t>
            </a:r>
            <a:r>
              <a:rPr lang="fr-FR" sz="4400" dirty="0" err="1"/>
              <a:t>did</a:t>
            </a:r>
            <a:r>
              <a:rPr lang="fr-FR" sz="4400" dirty="0"/>
              <a:t> not admit </a:t>
            </a:r>
            <a:r>
              <a:rPr lang="fr-FR" sz="4400" dirty="0" err="1"/>
              <a:t>that</a:t>
            </a:r>
            <a:r>
              <a:rPr lang="fr-FR" sz="4400" dirty="0"/>
              <a:t> </a:t>
            </a:r>
            <a:r>
              <a:rPr lang="fr-FR" sz="4400" dirty="0" err="1"/>
              <a:t>it</a:t>
            </a:r>
            <a:r>
              <a:rPr lang="fr-FR" sz="4400" dirty="0"/>
              <a:t> </a:t>
            </a:r>
            <a:r>
              <a:rPr lang="fr-FR" sz="4400" dirty="0" err="1"/>
              <a:t>was</a:t>
            </a:r>
            <a:r>
              <a:rPr lang="fr-FR" sz="4400" dirty="0"/>
              <a:t> a crime. This court </a:t>
            </a:r>
            <a:r>
              <a:rPr lang="fr-FR" sz="4400" dirty="0" err="1"/>
              <a:t>confirms</a:t>
            </a:r>
            <a:r>
              <a:rPr lang="fr-FR" sz="4400" dirty="0"/>
              <a:t> </a:t>
            </a:r>
            <a:r>
              <a:rPr lang="fr-FR" sz="4400" dirty="0" err="1"/>
              <a:t>that</a:t>
            </a:r>
            <a:r>
              <a:rPr lang="fr-FR" sz="4400" dirty="0"/>
              <a:t> the </a:t>
            </a:r>
            <a:r>
              <a:rPr lang="fr-FR" sz="4400" dirty="0" err="1"/>
              <a:t>defendant</a:t>
            </a:r>
            <a:r>
              <a:rPr lang="fr-FR" sz="4400" dirty="0"/>
              <a:t> Nie </a:t>
            </a:r>
            <a:r>
              <a:rPr lang="fr-FR" sz="4400" dirty="0" err="1"/>
              <a:t>Yuanzi</a:t>
            </a:r>
            <a:r>
              <a:rPr lang="fr-FR" sz="4400" dirty="0"/>
              <a:t> </a:t>
            </a:r>
            <a:r>
              <a:rPr lang="fr-FR" sz="4400" dirty="0" err="1"/>
              <a:t>actively</a:t>
            </a:r>
            <a:r>
              <a:rPr lang="fr-FR" sz="4400" dirty="0"/>
              <a:t> </a:t>
            </a:r>
            <a:r>
              <a:rPr lang="fr-FR" sz="4400" dirty="0" err="1"/>
              <a:t>followed</a:t>
            </a:r>
            <a:r>
              <a:rPr lang="fr-FR" sz="4400" dirty="0"/>
              <a:t> the Lin </a:t>
            </a:r>
            <a:r>
              <a:rPr lang="fr-FR" sz="4400" dirty="0" err="1"/>
              <a:t>Biao</a:t>
            </a:r>
            <a:r>
              <a:rPr lang="fr-FR" sz="4400" dirty="0"/>
              <a:t> and Jiang Qing </a:t>
            </a:r>
            <a:r>
              <a:rPr lang="fr-FR" sz="4400" dirty="0" err="1"/>
              <a:t>counter-revolutionary</a:t>
            </a:r>
            <a:r>
              <a:rPr lang="fr-FR" sz="4400" dirty="0"/>
              <a:t> groups in the </a:t>
            </a:r>
            <a:r>
              <a:rPr lang="fr-FR" sz="4400" dirty="0" err="1"/>
              <a:t>early</a:t>
            </a:r>
            <a:r>
              <a:rPr lang="fr-FR" sz="4400" dirty="0"/>
              <a:t> </a:t>
            </a:r>
            <a:r>
              <a:rPr lang="fr-FR" sz="4400" dirty="0" err="1"/>
              <a:t>days</a:t>
            </a:r>
            <a:r>
              <a:rPr lang="fr-FR" sz="4400" dirty="0"/>
              <a:t> of the "Cultural </a:t>
            </a:r>
            <a:r>
              <a:rPr lang="fr-FR" sz="4400" dirty="0" err="1"/>
              <a:t>Revolution</a:t>
            </a:r>
            <a:r>
              <a:rPr lang="fr-FR" sz="4400" dirty="0"/>
              <a:t>" and </a:t>
            </a:r>
            <a:r>
              <a:rPr lang="fr-FR" sz="4400" dirty="0" err="1"/>
              <a:t>participated</a:t>
            </a:r>
            <a:r>
              <a:rPr lang="fr-FR" sz="4400" dirty="0"/>
              <a:t> in the </a:t>
            </a:r>
            <a:r>
              <a:rPr lang="fr-FR" sz="4400" dirty="0" err="1"/>
              <a:t>conspiracy</a:t>
            </a:r>
            <a:r>
              <a:rPr lang="fr-FR" sz="4400" dirty="0"/>
              <a:t> to </a:t>
            </a:r>
            <a:r>
              <a:rPr lang="fr-FR" sz="4400" dirty="0" err="1"/>
              <a:t>overthrow</a:t>
            </a:r>
            <a:r>
              <a:rPr lang="fr-FR" sz="4400" dirty="0"/>
              <a:t> the </a:t>
            </a:r>
            <a:r>
              <a:rPr lang="fr-FR" sz="4400" dirty="0" err="1"/>
              <a:t>people's</a:t>
            </a:r>
            <a:r>
              <a:rPr lang="fr-FR" sz="4400" dirty="0"/>
              <a:t> </a:t>
            </a:r>
            <a:r>
              <a:rPr lang="fr-FR" sz="4400" dirty="0" err="1"/>
              <a:t>democratic</a:t>
            </a:r>
            <a:r>
              <a:rPr lang="fr-FR" sz="4400" dirty="0"/>
              <a:t> </a:t>
            </a:r>
            <a:r>
              <a:rPr lang="fr-FR" sz="4400" dirty="0" err="1"/>
              <a:t>dictatorship</a:t>
            </a:r>
            <a:r>
              <a:rPr lang="fr-FR" sz="4400" dirty="0"/>
              <a:t>. </a:t>
            </a:r>
            <a:r>
              <a:rPr lang="fr-FR" sz="4400" dirty="0" err="1"/>
              <a:t>She</a:t>
            </a:r>
            <a:r>
              <a:rPr lang="fr-FR" sz="4400" dirty="0"/>
              <a:t> </a:t>
            </a:r>
            <a:r>
              <a:rPr lang="fr-FR" sz="4400" dirty="0" err="1"/>
              <a:t>framed</a:t>
            </a:r>
            <a:r>
              <a:rPr lang="fr-FR" sz="4400" dirty="0"/>
              <a:t> and </a:t>
            </a:r>
            <a:r>
              <a:rPr lang="fr-FR" sz="4400" dirty="0" err="1"/>
              <a:t>persecuted</a:t>
            </a:r>
            <a:r>
              <a:rPr lang="fr-FR" sz="4400" dirty="0"/>
              <a:t> party and state leaders, cadres, and the masses, </a:t>
            </a:r>
            <a:r>
              <a:rPr lang="fr-FR" sz="4400" dirty="0" err="1"/>
              <a:t>which</a:t>
            </a:r>
            <a:r>
              <a:rPr lang="fr-FR" sz="4400" dirty="0"/>
              <a:t> </a:t>
            </a:r>
            <a:r>
              <a:rPr lang="fr-FR" sz="4400" dirty="0" err="1"/>
              <a:t>constituted</a:t>
            </a:r>
            <a:r>
              <a:rPr lang="fr-FR" sz="4400" dirty="0"/>
              <a:t> the crime of </a:t>
            </a:r>
            <a:r>
              <a:rPr lang="fr-FR" sz="4400" dirty="0" err="1"/>
              <a:t>counter-revolutionary</a:t>
            </a:r>
            <a:r>
              <a:rPr lang="fr-FR" sz="4400" dirty="0"/>
              <a:t> propaganda and </a:t>
            </a:r>
            <a:r>
              <a:rPr lang="fr-FR" sz="4400" dirty="0" err="1"/>
              <a:t>incitement</a:t>
            </a:r>
            <a:r>
              <a:rPr lang="fr-FR" sz="4400" dirty="0"/>
              <a:t> and the crime of false accusation and framing. In </a:t>
            </a:r>
            <a:r>
              <a:rPr lang="fr-FR" sz="4400" dirty="0" err="1"/>
              <a:t>order</a:t>
            </a:r>
            <a:r>
              <a:rPr lang="fr-FR" sz="4400" dirty="0"/>
              <a:t> to </a:t>
            </a:r>
            <a:r>
              <a:rPr lang="fr-FR" sz="4400" dirty="0" err="1"/>
              <a:t>safeguard</a:t>
            </a:r>
            <a:r>
              <a:rPr lang="fr-FR" sz="4400" dirty="0"/>
              <a:t> the </a:t>
            </a:r>
            <a:r>
              <a:rPr lang="fr-FR" sz="4400" dirty="0" err="1"/>
              <a:t>socialist</a:t>
            </a:r>
            <a:r>
              <a:rPr lang="fr-FR" sz="4400" dirty="0"/>
              <a:t> </a:t>
            </a:r>
            <a:r>
              <a:rPr lang="fr-FR" sz="4400" dirty="0" err="1"/>
              <a:t>legal</a:t>
            </a:r>
            <a:r>
              <a:rPr lang="fr-FR" sz="4400" dirty="0"/>
              <a:t> system, </a:t>
            </a:r>
            <a:r>
              <a:rPr lang="fr-FR" sz="4400" dirty="0" err="1"/>
              <a:t>consolidate</a:t>
            </a:r>
            <a:r>
              <a:rPr lang="fr-FR" sz="4400" dirty="0"/>
              <a:t> the </a:t>
            </a:r>
            <a:r>
              <a:rPr lang="fr-FR" sz="4400" dirty="0" err="1"/>
              <a:t>people's</a:t>
            </a:r>
            <a:r>
              <a:rPr lang="fr-FR" sz="4400" dirty="0"/>
              <a:t> </a:t>
            </a:r>
            <a:r>
              <a:rPr lang="fr-FR" sz="4400" dirty="0" err="1"/>
              <a:t>democratic</a:t>
            </a:r>
            <a:r>
              <a:rPr lang="fr-FR" sz="4400" dirty="0"/>
              <a:t> </a:t>
            </a:r>
            <a:r>
              <a:rPr lang="fr-FR" sz="4400" dirty="0" err="1"/>
              <a:t>dictatorship</a:t>
            </a:r>
            <a:r>
              <a:rPr lang="fr-FR" sz="4400" dirty="0"/>
              <a:t>, and </a:t>
            </a:r>
            <a:r>
              <a:rPr lang="fr-FR" sz="4400" dirty="0" err="1"/>
              <a:t>defend</a:t>
            </a:r>
            <a:r>
              <a:rPr lang="fr-FR" sz="4400" dirty="0"/>
              <a:t> the </a:t>
            </a:r>
            <a:r>
              <a:rPr lang="fr-FR" sz="4400" dirty="0" err="1"/>
              <a:t>socialist</a:t>
            </a:r>
            <a:r>
              <a:rPr lang="fr-FR" sz="4400" dirty="0"/>
              <a:t> system, </a:t>
            </a:r>
            <a:r>
              <a:rPr lang="fr-FR" sz="4400" dirty="0" err="1"/>
              <a:t>based</a:t>
            </a:r>
            <a:r>
              <a:rPr lang="fr-FR" sz="4400" dirty="0"/>
              <a:t> on the </a:t>
            </a:r>
            <a:r>
              <a:rPr lang="fr-FR" sz="4400" dirty="0" err="1"/>
              <a:t>facts</a:t>
            </a:r>
            <a:r>
              <a:rPr lang="fr-FR" sz="4400" dirty="0"/>
              <a:t>, nature, </a:t>
            </a:r>
            <a:r>
              <a:rPr lang="fr-FR" sz="4400" dirty="0" err="1"/>
              <a:t>circumstances</a:t>
            </a:r>
            <a:r>
              <a:rPr lang="fr-FR" sz="4400" dirty="0"/>
              <a:t>, and </a:t>
            </a:r>
            <a:r>
              <a:rPr lang="fr-FR" sz="4400" dirty="0" err="1"/>
              <a:t>degree</a:t>
            </a:r>
            <a:r>
              <a:rPr lang="fr-FR" sz="4400" dirty="0"/>
              <a:t> of </a:t>
            </a:r>
            <a:r>
              <a:rPr lang="fr-FR" sz="4400" dirty="0" err="1"/>
              <a:t>harm</a:t>
            </a:r>
            <a:r>
              <a:rPr lang="fr-FR" sz="4400" dirty="0"/>
              <a:t> to society of the </a:t>
            </a:r>
            <a:r>
              <a:rPr lang="fr-FR" sz="4400" dirty="0" err="1"/>
              <a:t>defendant</a:t>
            </a:r>
            <a:r>
              <a:rPr lang="fr-FR" sz="4400" dirty="0"/>
              <a:t> Nie </a:t>
            </a:r>
            <a:r>
              <a:rPr lang="fr-FR" sz="4400" dirty="0" err="1"/>
              <a:t>Yuanzi's</a:t>
            </a:r>
            <a:r>
              <a:rPr lang="fr-FR" sz="4400" dirty="0"/>
              <a:t> crime, and in accordance </a:t>
            </a:r>
            <a:r>
              <a:rPr lang="fr-FR" sz="4400" dirty="0" err="1"/>
              <a:t>with</a:t>
            </a:r>
            <a:r>
              <a:rPr lang="fr-FR" sz="4400" dirty="0"/>
              <a:t> the provisions of the applicable </a:t>
            </a:r>
            <a:r>
              <a:rPr lang="fr-FR" sz="4400" dirty="0" err="1"/>
              <a:t>law</a:t>
            </a:r>
            <a:r>
              <a:rPr lang="fr-FR" sz="4400" dirty="0"/>
              <a:t> of Article 9 of the Criminal Law of the </a:t>
            </a:r>
            <a:r>
              <a:rPr lang="fr-FR" sz="4400" dirty="0" err="1"/>
              <a:t>People's</a:t>
            </a:r>
            <a:r>
              <a:rPr lang="fr-FR" sz="4400" dirty="0"/>
              <a:t> </a:t>
            </a:r>
            <a:r>
              <a:rPr lang="fr-FR" sz="4400" dirty="0" err="1"/>
              <a:t>Republic</a:t>
            </a:r>
            <a:r>
              <a:rPr lang="fr-FR" sz="4400" dirty="0"/>
              <a:t> of China and Articles 90, 102, 138, 52, and 64, the </a:t>
            </a:r>
            <a:r>
              <a:rPr lang="fr-FR" sz="4400" dirty="0" err="1"/>
              <a:t>following</a:t>
            </a:r>
            <a:r>
              <a:rPr lang="fr-FR" sz="4400" dirty="0"/>
              <a:t> </a:t>
            </a:r>
            <a:r>
              <a:rPr lang="fr-FR" sz="4400" dirty="0" err="1"/>
              <a:t>judgment</a:t>
            </a:r>
            <a:r>
              <a:rPr lang="fr-FR" sz="4400" dirty="0"/>
              <a:t> </a:t>
            </a:r>
            <a:r>
              <a:rPr lang="fr-FR" sz="4400" dirty="0" err="1"/>
              <a:t>is</a:t>
            </a:r>
            <a:r>
              <a:rPr lang="fr-FR" sz="4400" dirty="0"/>
              <a:t> made: The </a:t>
            </a:r>
            <a:r>
              <a:rPr lang="fr-FR" sz="4400" dirty="0" err="1"/>
              <a:t>defendant</a:t>
            </a:r>
            <a:r>
              <a:rPr lang="fr-FR" sz="4400" dirty="0"/>
              <a:t> Nie </a:t>
            </a:r>
            <a:r>
              <a:rPr lang="fr-FR" sz="4400" dirty="0" err="1"/>
              <a:t>Yuanzi</a:t>
            </a:r>
            <a:r>
              <a:rPr lang="fr-FR" sz="4400" dirty="0"/>
              <a:t> </a:t>
            </a:r>
            <a:r>
              <a:rPr lang="fr-FR" sz="4400" dirty="0" err="1"/>
              <a:t>is</a:t>
            </a:r>
            <a:r>
              <a:rPr lang="fr-FR" sz="4400" dirty="0"/>
              <a:t> </a:t>
            </a:r>
            <a:r>
              <a:rPr lang="fr-FR" sz="4400" dirty="0" err="1"/>
              <a:t>sentenced</a:t>
            </a:r>
            <a:r>
              <a:rPr lang="fr-FR" sz="4400" dirty="0"/>
              <a:t> to 17 </a:t>
            </a:r>
            <a:r>
              <a:rPr lang="fr-FR" sz="4400" dirty="0" err="1"/>
              <a:t>years</a:t>
            </a:r>
            <a:r>
              <a:rPr lang="fr-FR" sz="4400" dirty="0"/>
              <a:t> in prison and </a:t>
            </a:r>
            <a:r>
              <a:rPr lang="fr-FR" sz="4400" dirty="0" err="1"/>
              <a:t>deprived</a:t>
            </a:r>
            <a:r>
              <a:rPr lang="fr-FR" sz="4400" dirty="0"/>
              <a:t> of </a:t>
            </a:r>
            <a:r>
              <a:rPr lang="fr-FR" sz="4400" dirty="0" err="1"/>
              <a:t>political</a:t>
            </a:r>
            <a:r>
              <a:rPr lang="fr-FR" sz="4400" dirty="0"/>
              <a:t> </a:t>
            </a:r>
            <a:r>
              <a:rPr lang="fr-FR" sz="4400" dirty="0" err="1"/>
              <a:t>rights</a:t>
            </a:r>
            <a:r>
              <a:rPr lang="fr-FR" sz="4400" dirty="0"/>
              <a:t> for four </a:t>
            </a:r>
            <a:r>
              <a:rPr lang="fr-FR" sz="4400" dirty="0" err="1"/>
              <a:t>years</a:t>
            </a:r>
            <a:r>
              <a:rPr lang="fr-FR" sz="4400" dirty="0"/>
              <a:t>. The sentence </a:t>
            </a:r>
            <a:r>
              <a:rPr lang="fr-FR" sz="4400" dirty="0" err="1"/>
              <a:t>shall</a:t>
            </a:r>
            <a:r>
              <a:rPr lang="fr-FR" sz="4400" dirty="0"/>
              <a:t> </a:t>
            </a:r>
            <a:r>
              <a:rPr lang="fr-FR" sz="4400" dirty="0" err="1"/>
              <a:t>be</a:t>
            </a:r>
            <a:r>
              <a:rPr lang="fr-FR" sz="4400" dirty="0"/>
              <a:t> </a:t>
            </a:r>
            <a:r>
              <a:rPr lang="fr-FR" sz="4400" dirty="0" err="1"/>
              <a:t>calculated</a:t>
            </a:r>
            <a:r>
              <a:rPr lang="fr-FR" sz="4400" dirty="0"/>
              <a:t> </a:t>
            </a:r>
            <a:r>
              <a:rPr lang="fr-FR" sz="4400" dirty="0" err="1"/>
              <a:t>from</a:t>
            </a:r>
            <a:r>
              <a:rPr lang="fr-FR" sz="4400" dirty="0"/>
              <a:t> the date of </a:t>
            </a:r>
            <a:r>
              <a:rPr lang="fr-FR" sz="4400" dirty="0" err="1"/>
              <a:t>execution</a:t>
            </a:r>
            <a:r>
              <a:rPr lang="fr-FR" sz="4400" dirty="0"/>
              <a:t> of the </a:t>
            </a:r>
            <a:r>
              <a:rPr lang="fr-FR" sz="4400" dirty="0" err="1"/>
              <a:t>judgment</a:t>
            </a:r>
            <a:r>
              <a:rPr lang="fr-FR" sz="4400" dirty="0"/>
              <a:t>, and the </a:t>
            </a:r>
            <a:r>
              <a:rPr lang="fr-FR" sz="4400" dirty="0" err="1"/>
              <a:t>days</a:t>
            </a:r>
            <a:r>
              <a:rPr lang="fr-FR" sz="4400" dirty="0"/>
              <a:t> of </a:t>
            </a:r>
            <a:r>
              <a:rPr lang="fr-FR" sz="4400" dirty="0" err="1"/>
              <a:t>detention</a:t>
            </a:r>
            <a:r>
              <a:rPr lang="fr-FR" sz="4400" dirty="0"/>
              <a:t> </a:t>
            </a:r>
            <a:r>
              <a:rPr lang="fr-FR" sz="4400" dirty="0" err="1"/>
              <a:t>before</a:t>
            </a:r>
            <a:r>
              <a:rPr lang="fr-FR" sz="4400" dirty="0"/>
              <a:t> the </a:t>
            </a:r>
            <a:r>
              <a:rPr lang="fr-FR" sz="4400" dirty="0" err="1"/>
              <a:t>execution</a:t>
            </a:r>
            <a:r>
              <a:rPr lang="fr-FR" sz="4400" dirty="0"/>
              <a:t> of the </a:t>
            </a:r>
            <a:r>
              <a:rPr lang="fr-FR" sz="4400" dirty="0" err="1"/>
              <a:t>judgment</a:t>
            </a:r>
            <a:r>
              <a:rPr lang="fr-FR" sz="4400" dirty="0"/>
              <a:t> </a:t>
            </a:r>
            <a:r>
              <a:rPr lang="fr-FR" sz="4400" dirty="0" err="1"/>
              <a:t>shall</a:t>
            </a:r>
            <a:r>
              <a:rPr lang="fr-FR" sz="4400" dirty="0"/>
              <a:t> </a:t>
            </a:r>
            <a:r>
              <a:rPr lang="fr-FR" sz="4400" dirty="0" err="1"/>
              <a:t>be</a:t>
            </a:r>
            <a:r>
              <a:rPr lang="fr-FR" sz="4400" dirty="0"/>
              <a:t> </a:t>
            </a:r>
            <a:r>
              <a:rPr lang="fr-FR" sz="4400" dirty="0" err="1"/>
              <a:t>deducted</a:t>
            </a:r>
            <a:r>
              <a:rPr lang="fr-FR" sz="4400" dirty="0"/>
              <a:t> </a:t>
            </a:r>
            <a:r>
              <a:rPr lang="fr-FR" sz="4400" dirty="0" err="1"/>
              <a:t>from</a:t>
            </a:r>
            <a:r>
              <a:rPr lang="fr-FR" sz="4400" dirty="0"/>
              <a:t> the sentence by one </a:t>
            </a:r>
            <a:r>
              <a:rPr lang="fr-FR" sz="4400" dirty="0" err="1"/>
              <a:t>day</a:t>
            </a:r>
            <a:r>
              <a:rPr lang="fr-FR" sz="4400" dirty="0"/>
              <a:t> of </a:t>
            </a:r>
            <a:r>
              <a:rPr lang="fr-FR" sz="4400" dirty="0" err="1"/>
              <a:t>detention</a:t>
            </a:r>
            <a:r>
              <a:rPr lang="fr-FR" sz="4400" dirty="0"/>
              <a:t>. If </a:t>
            </a:r>
            <a:r>
              <a:rPr lang="fr-FR" sz="4400" dirty="0" err="1"/>
              <a:t>you</a:t>
            </a:r>
            <a:r>
              <a:rPr lang="fr-FR" sz="4400" dirty="0"/>
              <a:t> are </a:t>
            </a:r>
            <a:r>
              <a:rPr lang="fr-FR" sz="4400" dirty="0" err="1"/>
              <a:t>dissatisfied</a:t>
            </a:r>
            <a:r>
              <a:rPr lang="fr-FR" sz="4400" dirty="0"/>
              <a:t> </a:t>
            </a:r>
            <a:r>
              <a:rPr lang="fr-FR" sz="4400" dirty="0" err="1"/>
              <a:t>with</a:t>
            </a:r>
            <a:r>
              <a:rPr lang="fr-FR" sz="4400" dirty="0"/>
              <a:t> </a:t>
            </a:r>
            <a:r>
              <a:rPr lang="fr-FR" sz="4400" dirty="0" err="1"/>
              <a:t>this</a:t>
            </a:r>
            <a:r>
              <a:rPr lang="fr-FR" sz="4400" dirty="0"/>
              <a:t> </a:t>
            </a:r>
            <a:r>
              <a:rPr lang="fr-FR" sz="4400" dirty="0" err="1"/>
              <a:t>judgment</a:t>
            </a:r>
            <a:r>
              <a:rPr lang="fr-FR" sz="4400" dirty="0"/>
              <a:t>, </a:t>
            </a:r>
            <a:r>
              <a:rPr lang="fr-FR" sz="4400" dirty="0" err="1"/>
              <a:t>you</a:t>
            </a:r>
            <a:r>
              <a:rPr lang="fr-FR" sz="4400" dirty="0"/>
              <a:t> </a:t>
            </a:r>
            <a:r>
              <a:rPr lang="fr-FR" sz="4400" dirty="0" err="1"/>
              <a:t>may</a:t>
            </a:r>
            <a:r>
              <a:rPr lang="fr-FR" sz="4400" dirty="0"/>
              <a:t> </a:t>
            </a:r>
            <a:r>
              <a:rPr lang="fr-FR" sz="4400" dirty="0" err="1"/>
              <a:t>appeal</a:t>
            </a:r>
            <a:r>
              <a:rPr lang="fr-FR" sz="4400" dirty="0"/>
              <a:t> to </a:t>
            </a:r>
            <a:r>
              <a:rPr lang="fr-FR" sz="4400" dirty="0" err="1"/>
              <a:t>this</a:t>
            </a:r>
            <a:r>
              <a:rPr lang="fr-FR" sz="4400" dirty="0"/>
              <a:t> court </a:t>
            </a:r>
            <a:r>
              <a:rPr lang="fr-FR" sz="4400" dirty="0" err="1"/>
              <a:t>within</a:t>
            </a:r>
            <a:r>
              <a:rPr lang="fr-FR" sz="4400" dirty="0"/>
              <a:t> </a:t>
            </a:r>
            <a:r>
              <a:rPr lang="fr-FR" sz="4400" dirty="0" err="1"/>
              <a:t>ten</a:t>
            </a:r>
            <a:r>
              <a:rPr lang="fr-FR" sz="4400" dirty="0"/>
              <a:t> </a:t>
            </a:r>
            <a:r>
              <a:rPr lang="fr-FR" sz="4400" dirty="0" err="1"/>
              <a:t>days</a:t>
            </a:r>
            <a:r>
              <a:rPr lang="fr-FR" sz="4400" dirty="0"/>
              <a:t> </a:t>
            </a:r>
            <a:r>
              <a:rPr lang="fr-FR" sz="4400" dirty="0" err="1"/>
              <a:t>from</a:t>
            </a:r>
            <a:r>
              <a:rPr lang="fr-FR" sz="4400" dirty="0"/>
              <a:t> the second </a:t>
            </a:r>
            <a:r>
              <a:rPr lang="fr-FR" sz="4400" dirty="0" err="1"/>
              <a:t>day</a:t>
            </a:r>
            <a:r>
              <a:rPr lang="fr-FR" sz="4400" dirty="0"/>
              <a:t> of </a:t>
            </a:r>
            <a:r>
              <a:rPr lang="fr-FR" sz="4400" dirty="0" err="1"/>
              <a:t>receiving</a:t>
            </a:r>
            <a:r>
              <a:rPr lang="fr-FR" sz="4400" dirty="0"/>
              <a:t> </a:t>
            </a:r>
            <a:r>
              <a:rPr lang="fr-FR" sz="4400" dirty="0" err="1"/>
              <a:t>this</a:t>
            </a:r>
            <a:r>
              <a:rPr lang="fr-FR" sz="4400" dirty="0"/>
              <a:t> </a:t>
            </a:r>
            <a:r>
              <a:rPr lang="fr-FR" sz="4400" dirty="0" err="1"/>
              <a:t>judgment</a:t>
            </a:r>
            <a:r>
              <a:rPr lang="fr-FR" sz="4400" dirty="0"/>
              <a:t>, and </a:t>
            </a:r>
            <a:r>
              <a:rPr lang="fr-FR" sz="4400" dirty="0" err="1"/>
              <a:t>appeal</a:t>
            </a:r>
            <a:r>
              <a:rPr lang="fr-FR" sz="4400" dirty="0"/>
              <a:t> to the Beijing </a:t>
            </a:r>
            <a:r>
              <a:rPr lang="fr-FR" sz="4400" dirty="0" err="1"/>
              <a:t>Higher</a:t>
            </a:r>
            <a:r>
              <a:rPr lang="fr-FR" sz="4400" dirty="0"/>
              <a:t> </a:t>
            </a:r>
            <a:r>
              <a:rPr lang="fr-FR" sz="4400" dirty="0" err="1"/>
              <a:t>People's</a:t>
            </a:r>
            <a:r>
              <a:rPr lang="fr-FR" sz="4400" dirty="0"/>
              <a:t> Court.</a:t>
            </a:r>
          </a:p>
          <a:p>
            <a:pPr marL="0" indent="0" algn="just" rtl="0">
              <a:lnSpc>
                <a:spcPct val="170000"/>
              </a:lnSpc>
              <a:buNone/>
            </a:pPr>
            <a:r>
              <a:rPr lang="fr-FR" sz="4400" dirty="0"/>
              <a:t>Source : </a:t>
            </a:r>
            <a:r>
              <a:rPr lang="fr-FR" sz="4400" i="1" dirty="0"/>
              <a:t>The </a:t>
            </a:r>
            <a:r>
              <a:rPr lang="fr-FR" sz="4400" i="1" dirty="0" err="1"/>
              <a:t>Maoist</a:t>
            </a:r>
            <a:r>
              <a:rPr lang="fr-FR" sz="4400" i="1" dirty="0"/>
              <a:t> </a:t>
            </a:r>
            <a:r>
              <a:rPr lang="fr-FR" sz="4400" i="1" dirty="0" err="1"/>
              <a:t>Legacy</a:t>
            </a:r>
            <a:endParaRPr lang="fr-FR" sz="4400" i="1" dirty="0"/>
          </a:p>
          <a:p>
            <a:pPr marL="0" indent="0">
              <a:buNone/>
            </a:pPr>
            <a:endParaRPr lang="fr-FR" dirty="0"/>
          </a:p>
        </p:txBody>
      </p:sp>
    </p:spTree>
    <p:extLst>
      <p:ext uri="{BB962C8B-B14F-4D97-AF65-F5344CB8AC3E}">
        <p14:creationId xmlns:p14="http://schemas.microsoft.com/office/powerpoint/2010/main" val="2243679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2E2A29-E1AD-00BA-A8A9-5EB213D4BE1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E9E3AFF-2C3A-0ED5-A678-34C8D5908F85}"/>
              </a:ext>
            </a:extLst>
          </p:cNvPr>
          <p:cNvSpPr>
            <a:spLocks noGrp="1"/>
          </p:cNvSpPr>
          <p:nvPr>
            <p:ph idx="1"/>
          </p:nvPr>
        </p:nvSpPr>
        <p:spPr/>
        <p:txBody>
          <a:bodyPr>
            <a:normAutofit/>
          </a:bodyPr>
          <a:lstStyle/>
          <a:p>
            <a:pPr marL="0" indent="0" algn="just">
              <a:buNone/>
            </a:pPr>
            <a:r>
              <a:rPr lang="fr-FR" dirty="0">
                <a:effectLst/>
                <a:ea typeface="DengXian" panose="02010600030101010101" pitchFamily="2" charset="-122"/>
              </a:rPr>
              <a:t>« Résolution sur quelques questions de l’histoire de notre parti depuis la fondation de l’État »</a:t>
            </a:r>
            <a:r>
              <a:rPr lang="fr-FR" dirty="0">
                <a:ea typeface="DengXian" panose="02010600030101010101" pitchFamily="2" charset="-122"/>
              </a:rPr>
              <a:t> (</a:t>
            </a:r>
            <a:r>
              <a:rPr lang="fr-FR" i="1" dirty="0" err="1">
                <a:ea typeface="DengXian" panose="02010600030101010101" pitchFamily="2" charset="-122"/>
              </a:rPr>
              <a:t>Guanyu</a:t>
            </a:r>
            <a:r>
              <a:rPr lang="fr-FR" i="1" dirty="0">
                <a:ea typeface="DengXian" panose="02010600030101010101" pitchFamily="2" charset="-122"/>
              </a:rPr>
              <a:t> </a:t>
            </a:r>
            <a:r>
              <a:rPr lang="fr-FR" i="1" dirty="0" err="1">
                <a:ea typeface="DengXian" panose="02010600030101010101" pitchFamily="2" charset="-122"/>
              </a:rPr>
              <a:t>jianguo</a:t>
            </a:r>
            <a:r>
              <a:rPr lang="fr-FR" i="1" dirty="0">
                <a:ea typeface="DengXian" panose="02010600030101010101" pitchFamily="2" charset="-122"/>
              </a:rPr>
              <a:t> </a:t>
            </a:r>
            <a:r>
              <a:rPr lang="fr-FR" i="1" dirty="0" err="1">
                <a:ea typeface="DengXian" panose="02010600030101010101" pitchFamily="2" charset="-122"/>
              </a:rPr>
              <a:t>yilai</a:t>
            </a:r>
            <a:r>
              <a:rPr lang="fr-FR" i="1" dirty="0">
                <a:ea typeface="DengXian" panose="02010600030101010101" pitchFamily="2" charset="-122"/>
              </a:rPr>
              <a:t> </a:t>
            </a:r>
            <a:r>
              <a:rPr lang="fr-FR" i="1" dirty="0" err="1">
                <a:ea typeface="DengXian" panose="02010600030101010101" pitchFamily="2" charset="-122"/>
              </a:rPr>
              <a:t>dang</a:t>
            </a:r>
            <a:r>
              <a:rPr lang="fr-FR" i="1" dirty="0">
                <a:ea typeface="DengXian" panose="02010600030101010101" pitchFamily="2" charset="-122"/>
              </a:rPr>
              <a:t> de </a:t>
            </a:r>
            <a:r>
              <a:rPr lang="fr-FR" i="1" dirty="0" err="1">
                <a:ea typeface="DengXian" panose="02010600030101010101" pitchFamily="2" charset="-122"/>
              </a:rPr>
              <a:t>ruogan</a:t>
            </a:r>
            <a:r>
              <a:rPr lang="fr-FR" i="1" dirty="0">
                <a:ea typeface="DengXian" panose="02010600030101010101" pitchFamily="2" charset="-122"/>
              </a:rPr>
              <a:t> </a:t>
            </a:r>
            <a:r>
              <a:rPr lang="fr-FR" i="1" dirty="0" err="1">
                <a:ea typeface="DengXian" panose="02010600030101010101" pitchFamily="2" charset="-122"/>
              </a:rPr>
              <a:t>lishi</a:t>
            </a:r>
            <a:r>
              <a:rPr lang="fr-FR" i="1" dirty="0">
                <a:ea typeface="DengXian" panose="02010600030101010101" pitchFamily="2" charset="-122"/>
              </a:rPr>
              <a:t> </a:t>
            </a:r>
            <a:r>
              <a:rPr lang="fr-FR" i="1" dirty="0" err="1">
                <a:ea typeface="DengXian" panose="02010600030101010101" pitchFamily="2" charset="-122"/>
              </a:rPr>
              <a:t>wenti</a:t>
            </a:r>
            <a:r>
              <a:rPr lang="fr-FR" i="1" dirty="0">
                <a:ea typeface="DengXian" panose="02010600030101010101" pitchFamily="2" charset="-122"/>
              </a:rPr>
              <a:t> </a:t>
            </a:r>
            <a:r>
              <a:rPr lang="ja-JP" altLang="fr-FR"/>
              <a:t>关于建国以来党的若干历史问题的决议</a:t>
            </a:r>
            <a:r>
              <a:rPr lang="fr-FR" altLang="ja-JP" dirty="0"/>
              <a:t>)</a:t>
            </a:r>
            <a:r>
              <a:rPr lang="fr-FR" dirty="0">
                <a:effectLst/>
                <a:ea typeface="DengXian" panose="02010600030101010101" pitchFamily="2" charset="-122"/>
              </a:rPr>
              <a:t>, adoptée par le Comité Central le 27 juin 1981</a:t>
            </a:r>
            <a:r>
              <a:rPr lang="fr-FR" dirty="0">
                <a:effectLst/>
              </a:rPr>
              <a:t> </a:t>
            </a:r>
            <a:endParaRPr lang="fr-FR" dirty="0"/>
          </a:p>
        </p:txBody>
      </p:sp>
    </p:spTree>
    <p:extLst>
      <p:ext uri="{BB962C8B-B14F-4D97-AF65-F5344CB8AC3E}">
        <p14:creationId xmlns:p14="http://schemas.microsoft.com/office/powerpoint/2010/main" val="8971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F27A4C-12EC-CF38-9F8A-69536D0AEF8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E0759D9-1AF0-12A1-3D53-E44CB127A175}"/>
              </a:ext>
            </a:extLst>
          </p:cNvPr>
          <p:cNvSpPr>
            <a:spLocks noGrp="1"/>
          </p:cNvSpPr>
          <p:nvPr>
            <p:ph idx="1"/>
          </p:nvPr>
        </p:nvSpPr>
        <p:spPr>
          <a:xfrm>
            <a:off x="636999" y="0"/>
            <a:ext cx="11034444" cy="6858000"/>
          </a:xfrm>
        </p:spPr>
        <p:txBody>
          <a:bodyPr>
            <a:normAutofit lnSpcReduction="10000"/>
          </a:bodyPr>
          <a:lstStyle/>
          <a:p>
            <a:pPr marL="0" indent="0" algn="just">
              <a:buNone/>
            </a:pPr>
            <a:r>
              <a:rPr lang="fr-FR" sz="1800" kern="0" dirty="0">
                <a:effectLst/>
                <a:ea typeface="Times New Roman" panose="02020603050405020304" pitchFamily="18" charset="0"/>
                <a:cs typeface="Times New Roman" panose="02020603050405020304" pitchFamily="18" charset="0"/>
              </a:rPr>
              <a:t>« […] </a:t>
            </a:r>
            <a:r>
              <a:rPr lang="fr-FR" sz="1800" kern="100" dirty="0">
                <a:ea typeface="DengXian" panose="02010600030101010101" pitchFamily="2" charset="-122"/>
                <a:cs typeface="Calibri" panose="020F0502020204030204" pitchFamily="34" charset="0"/>
              </a:rPr>
              <a:t>O</a:t>
            </a:r>
            <a:r>
              <a:rPr lang="fr-FR" sz="1800" kern="100" dirty="0">
                <a:effectLst/>
                <a:ea typeface="DengXian" panose="02010600030101010101" pitchFamily="2" charset="-122"/>
                <a:cs typeface="Calibri" panose="020F0502020204030204" pitchFamily="34" charset="0"/>
              </a:rPr>
              <a:t>n avait déjà commis, avant la «révolution culturelle», des erreurs telles que l'extension de la lutte de classes, la précipitation et la progression aventureuse dans l'édification économique. Et, par la suite, on a encore commis cette grave erreur généralisée et prolongée qu'a été la «révolution culturelle».</a:t>
            </a:r>
            <a:r>
              <a:rPr lang="fr-FR" sz="1800" kern="0" dirty="0">
                <a:effectLst/>
                <a:ea typeface="Times New Roman" panose="02020603050405020304" pitchFamily="18" charset="0"/>
              </a:rPr>
              <a:t> Toutes ces erreurs nous ont empêchés d'enregistrer les succès plus importants que nous aurions dû réaliser. </a:t>
            </a:r>
            <a:endParaRPr lang="fr-FR" sz="1800" kern="100" dirty="0">
              <a:effectLst/>
              <a:ea typeface="DengXian" panose="02010600030101010101" pitchFamily="2" charset="-122"/>
              <a:cs typeface="Times New Roman" panose="02020603050405020304" pitchFamily="18" charset="0"/>
            </a:endParaRPr>
          </a:p>
          <a:p>
            <a:pPr marL="0" indent="0" algn="just">
              <a:buNone/>
            </a:pPr>
            <a:r>
              <a:rPr lang="fr-FR" sz="1800" kern="0" dirty="0">
                <a:effectLst/>
                <a:ea typeface="Times New Roman" panose="02020603050405020304" pitchFamily="18" charset="0"/>
                <a:cs typeface="Times New Roman" panose="02020603050405020304" pitchFamily="18" charset="0"/>
              </a:rPr>
              <a:t>[…]Tous les succès enregistrés au cours de ces dix années [1956-1966) l'ont été sous la direction collective du C.C. ayant à sa tête le camarade Mao Zedong. Quant aux erreurs commises pendant cette période, la responsabilité en incombe de même à cette direction collective. Le camarade Mao Zedong en est le principal responsable, mais on ne saurait en attribuer toutes les erreurs à lui seul. Pendant cette période, le camarade Mao Zedong commit des erreurs de plus en plus graves dans la théorie et la pratique de la lutte de classes en société socialiste; son comportement arbitraire nuisait peu à peu au centralisme démocratique du Parti, le culte de la personnalité s'accentuait progressivement Le C.C. du Parti n'a pas su corriger ces erreurs à temps. De plus, des arrivistes comme Lin </a:t>
            </a:r>
            <a:r>
              <a:rPr lang="fr-FR" sz="1800" kern="0" dirty="0" err="1">
                <a:effectLst/>
                <a:ea typeface="Times New Roman" panose="02020603050405020304" pitchFamily="18" charset="0"/>
                <a:cs typeface="Times New Roman" panose="02020603050405020304" pitchFamily="18" charset="0"/>
              </a:rPr>
              <a:t>Biao</a:t>
            </a:r>
            <a:r>
              <a:rPr lang="fr-FR" sz="1800" kern="0" dirty="0">
                <a:effectLst/>
                <a:ea typeface="Times New Roman" panose="02020603050405020304" pitchFamily="18" charset="0"/>
                <a:cs typeface="Times New Roman" panose="02020603050405020304" pitchFamily="18" charset="0"/>
              </a:rPr>
              <a:t>, Jiang Qing et Kang Sheng ont exploité ces erreurs et les ont encouragées dans un but inavoué, ce qui conduisit au déclenchement de la « révolution culturelle ».</a:t>
            </a:r>
          </a:p>
          <a:p>
            <a:pPr marL="0" indent="0" algn="just">
              <a:buNone/>
            </a:pPr>
            <a:r>
              <a:rPr lang="fr-FR" sz="1800" kern="100" dirty="0">
                <a:effectLst/>
                <a:ea typeface="DengXian" panose="02010600030101010101" pitchFamily="2" charset="-122"/>
                <a:cs typeface="Times New Roman" panose="02020603050405020304" pitchFamily="18" charset="0"/>
              </a:rPr>
              <a:t>[…] </a:t>
            </a:r>
            <a:r>
              <a:rPr lang="fr-FR" sz="1800" kern="0" dirty="0">
                <a:effectLst/>
                <a:ea typeface="Times New Roman" panose="02020603050405020304" pitchFamily="18" charset="0"/>
              </a:rPr>
              <a:t>Ces thèses […] avaient, en outre, été résumées en une brève formule, à savoir la soi-disant «théorie de la continuation de la révolution sous la dictature du prolétariat», donnant à cette formulation : </a:t>
            </a:r>
            <a:r>
              <a:rPr lang="fr-FR" sz="1800" kern="0" dirty="0">
                <a:effectLst/>
                <a:ea typeface="Times New Roman" panose="02020603050405020304" pitchFamily="18" charset="0"/>
                <a:cs typeface="Times New Roman" panose="02020603050405020304" pitchFamily="18" charset="0"/>
              </a:rPr>
              <a:t>«continuation de la révolution sous la dictature du prolétariat» une signification spécifique. Ces thèses erronées, déviationnistes «de gauche», du camarade Mao Zedong concernant le déclenchement de la «révolution culturelle» s'écartaient manifestement de l'orbite de la pensée-</a:t>
            </a:r>
            <a:r>
              <a:rPr lang="fr-FR" sz="1800" kern="0" dirty="0" err="1">
                <a:effectLst/>
                <a:ea typeface="Times New Roman" panose="02020603050405020304" pitchFamily="18" charset="0"/>
                <a:cs typeface="Times New Roman" panose="02020603050405020304" pitchFamily="18" charset="0"/>
              </a:rPr>
              <a:t>maozedong</a:t>
            </a:r>
            <a:r>
              <a:rPr lang="fr-FR" sz="1800" kern="0" dirty="0">
                <a:effectLst/>
                <a:ea typeface="Times New Roman" panose="02020603050405020304" pitchFamily="18" charset="0"/>
                <a:cs typeface="Times New Roman" panose="02020603050405020304" pitchFamily="18" charset="0"/>
              </a:rPr>
              <a:t>, fruit de l'union des principes généraux du marxisme-léninisme et de la pratique concrète de la révolution chinoise; nous devons bien distinguer ces erreurs de la pensée-</a:t>
            </a:r>
            <a:r>
              <a:rPr lang="fr-FR" sz="1800" kern="0" dirty="0" err="1">
                <a:effectLst/>
                <a:ea typeface="Times New Roman" panose="02020603050405020304" pitchFamily="18" charset="0"/>
                <a:cs typeface="Times New Roman" panose="02020603050405020304" pitchFamily="18" charset="0"/>
              </a:rPr>
              <a:t>maozedong</a:t>
            </a:r>
            <a:r>
              <a:rPr lang="fr-FR" sz="1800" kern="0" dirty="0">
                <a:effectLst/>
                <a:ea typeface="Times New Roman" panose="02020603050405020304" pitchFamily="18" charset="0"/>
                <a:cs typeface="Times New Roman" panose="02020603050405020304" pitchFamily="18" charset="0"/>
              </a:rPr>
              <a:t> elle-même. Quant à Lin </a:t>
            </a:r>
            <a:r>
              <a:rPr lang="fr-FR" sz="1800" kern="0" dirty="0" err="1">
                <a:effectLst/>
                <a:ea typeface="Times New Roman" panose="02020603050405020304" pitchFamily="18" charset="0"/>
                <a:cs typeface="Times New Roman" panose="02020603050405020304" pitchFamily="18" charset="0"/>
              </a:rPr>
              <a:t>Biao</a:t>
            </a:r>
            <a:r>
              <a:rPr lang="fr-FR" sz="1800" kern="0" dirty="0">
                <a:effectLst/>
                <a:ea typeface="Times New Roman" panose="02020603050405020304" pitchFamily="18" charset="0"/>
                <a:cs typeface="Times New Roman" panose="02020603050405020304" pitchFamily="18" charset="0"/>
              </a:rPr>
              <a:t>, Jiang Qing et d'autres que le camarade Mao Zedong avait placés à des postes importants, ils avaient formé deux groupes contre-révolutionnaires qui complotaient d'usurper le pouvoir suprême et qui, profitant des erreurs du camarade Mao Zedong, se livrèrent à son insu à toutes sortes d'activités criminelles qui ont causé de grands désastres à la nation et au peuple; mais c'est là un problème d'une tout autre nature. Leurs crimes contre-révolutionnaires ayant été complètement dévoilés, la présente résolution n'en traitera pas davantage. </a:t>
            </a:r>
            <a:r>
              <a:rPr lang="fr-FR" sz="1800" kern="0">
                <a:effectLst/>
                <a:ea typeface="Times New Roman" panose="02020603050405020304" pitchFamily="18" charset="0"/>
                <a:cs typeface="Times New Roman" panose="02020603050405020304" pitchFamily="18" charset="0"/>
              </a:rPr>
              <a:t>»</a:t>
            </a:r>
            <a:endParaRPr lang="fr-FR" sz="1800" kern="0" dirty="0">
              <a:effectLst/>
              <a:ea typeface="Times New Roman" panose="02020603050405020304" pitchFamily="18" charset="0"/>
              <a:cs typeface="Times New Roman" panose="02020603050405020304" pitchFamily="18" charset="0"/>
            </a:endParaRPr>
          </a:p>
          <a:p>
            <a:pPr marL="0" indent="0" algn="just">
              <a:buNone/>
            </a:pPr>
            <a:endParaRPr lang="fr-FR" sz="1800" kern="100" dirty="0">
              <a:effectLst/>
              <a:ea typeface="DengXian" panose="02010600030101010101" pitchFamily="2" charset="-122"/>
              <a:cs typeface="Times New Roman" panose="02020603050405020304" pitchFamily="18" charset="0"/>
            </a:endParaRPr>
          </a:p>
          <a:p>
            <a:pPr marL="0" indent="0" algn="just">
              <a:buNone/>
            </a:pPr>
            <a:r>
              <a:rPr lang="fr-FR" sz="1800" dirty="0">
                <a:effectLst/>
                <a:ea typeface="DengXian" panose="02010600030101010101" pitchFamily="2" charset="-122"/>
              </a:rPr>
              <a:t>« </a:t>
            </a:r>
            <a:r>
              <a:rPr lang="fr-FR" sz="1800" dirty="0">
                <a:effectLst/>
                <a:ea typeface="Times New Roman" panose="02020603050405020304" pitchFamily="18" charset="0"/>
              </a:rPr>
              <a:t>Résolution sur quelques questions de l'histoire de notre parti depuis la fondation de la République populaire », adoptée par le sixième plenum du onzième Comité central du PCC le 27 juin 1981. </a:t>
            </a:r>
            <a:endParaRPr lang="fr-FR" sz="1800" kern="100" dirty="0">
              <a:effectLst/>
              <a:ea typeface="DengXian" panose="02010600030101010101" pitchFamily="2" charset="-122"/>
              <a:cs typeface="Times New Roman" panose="02020603050405020304" pitchFamily="18" charset="0"/>
            </a:endParaRPr>
          </a:p>
          <a:p>
            <a:pPr marL="0" indent="0" algn="just">
              <a:buNone/>
            </a:pPr>
            <a:endParaRPr lang="fr-FR" dirty="0"/>
          </a:p>
        </p:txBody>
      </p:sp>
    </p:spTree>
    <p:extLst>
      <p:ext uri="{BB962C8B-B14F-4D97-AF65-F5344CB8AC3E}">
        <p14:creationId xmlns:p14="http://schemas.microsoft.com/office/powerpoint/2010/main" val="2976338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88A46B-F95F-1F10-7458-AA7A360731A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123E195-7658-C21E-2293-28B73A774208}"/>
              </a:ext>
            </a:extLst>
          </p:cNvPr>
          <p:cNvSpPr>
            <a:spLocks noGrp="1"/>
          </p:cNvSpPr>
          <p:nvPr>
            <p:ph idx="1"/>
          </p:nvPr>
        </p:nvSpPr>
        <p:spPr/>
        <p:txBody>
          <a:bodyPr/>
          <a:lstStyle/>
          <a:p>
            <a:pPr marL="0" indent="0">
              <a:buNone/>
            </a:pPr>
            <a:r>
              <a:rPr lang="fr-FR" sz="1800" kern="100" dirty="0">
                <a:effectLst/>
                <a:latin typeface="Calibri" panose="020F0502020204030204" pitchFamily="34" charset="0"/>
                <a:ea typeface="DengXian" panose="02010600030101010101" pitchFamily="2" charset="-122"/>
                <a:cs typeface="Calibri" panose="020F0502020204030204" pitchFamily="34" charset="0"/>
              </a:rPr>
              <a:t>Résolution du Comité central du Parti communiste chinois sur les réalisations majeures et le bilan historique des cent années de lutte du Parti, adoptée le 11 novembre 2021.</a:t>
            </a:r>
            <a:r>
              <a:rPr lang="fr-FR"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fr-FR"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904010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32320C-5F9D-1F66-02E7-A644F59EF7E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305B678-5F1F-F427-DB96-F9FA10FB7545}"/>
              </a:ext>
            </a:extLst>
          </p:cNvPr>
          <p:cNvSpPr>
            <a:spLocks noGrp="1"/>
          </p:cNvSpPr>
          <p:nvPr>
            <p:ph idx="1"/>
          </p:nvPr>
        </p:nvSpPr>
        <p:spPr/>
        <p:txBody>
          <a:bodyPr/>
          <a:lstStyle/>
          <a:p>
            <a:endParaRPr lang="fr-FR"/>
          </a:p>
        </p:txBody>
      </p:sp>
      <p:pic>
        <p:nvPicPr>
          <p:cNvPr id="1026" name="Picture 2">
            <a:extLst>
              <a:ext uri="{FF2B5EF4-FFF2-40B4-BE49-F238E27FC236}">
                <a16:creationId xmlns:a16="http://schemas.microsoft.com/office/drawing/2014/main" id="{E50A0113-E4E1-B318-EE70-D7C6E61D7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587" y="0"/>
            <a:ext cx="456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51979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1266</Words>
  <Application>Microsoft Macintosh PowerPoint</Application>
  <PresentationFormat>Grand écran</PresentationFormat>
  <Paragraphs>17</Paragraphs>
  <Slides>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Calibri Light</vt:lpstr>
      <vt:lpstr>Times New Roman</vt:lpstr>
      <vt:lpstr>Thème Office</vt:lpstr>
      <vt:lpstr>Thème 3 : juger l’ancien régime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Victor Louzon</dc:creator>
  <cp:lastModifiedBy>Victor Louzon</cp:lastModifiedBy>
  <cp:revision>19</cp:revision>
  <dcterms:created xsi:type="dcterms:W3CDTF">2024-10-16T16:39:48Z</dcterms:created>
  <dcterms:modified xsi:type="dcterms:W3CDTF">2024-10-16T18:32:13Z</dcterms:modified>
</cp:coreProperties>
</file>