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8" r:id="rId3"/>
    <p:sldId id="289" r:id="rId4"/>
    <p:sldId id="290" r:id="rId5"/>
    <p:sldId id="29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68" autoAdjust="0"/>
    <p:restoredTop sz="94660"/>
  </p:normalViewPr>
  <p:slideViewPr>
    <p:cSldViewPr snapToGrid="0">
      <p:cViewPr varScale="1">
        <p:scale>
          <a:sx n="80" d="100"/>
          <a:sy n="80" d="100"/>
        </p:scale>
        <p:origin x="16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fr-FR"/>
              <a:t>Modifiez le style du titre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fr-FR"/>
              <a:t>Cliquez sur l'icône pour ajouter une image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18C79C5D-2A6F-F04D-97DA-BEF2467B64E4}" type="datetimeFigureOut">
              <a:rPr lang="en-US" dirty="0"/>
              <a:pPr/>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fr-FR"/>
              <a:t>Modifiez le style du titre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fr-FR"/>
              <a:t>Modifier les styles du texte du masque</a:t>
            </a:r>
          </a:p>
        </p:txBody>
      </p:sp>
      <p:sp>
        <p:nvSpPr>
          <p:cNvPr id="4" name="Date Placeholder 3"/>
          <p:cNvSpPr>
            <a:spLocks noGrp="1"/>
          </p:cNvSpPr>
          <p:nvPr>
            <p:ph type="dt" sz="half" idx="10"/>
          </p:nvPr>
        </p:nvSpPr>
        <p:spPr/>
        <p:txBody>
          <a:bodyPr/>
          <a:lstStyle/>
          <a:p>
            <a:fld id="{8DFA1846-DA80-1C48-A609-854EA85C59AD}"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fr-FR"/>
              <a:t>Modifiez le style du titre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fr-FR"/>
              <a:t>Modifier les styles du texte du masque</a:t>
            </a:r>
          </a:p>
        </p:txBody>
      </p:sp>
      <p:sp>
        <p:nvSpPr>
          <p:cNvPr id="2" name="Date Placeholder 1"/>
          <p:cNvSpPr>
            <a:spLocks noGrp="1"/>
          </p:cNvSpPr>
          <p:nvPr>
            <p:ph type="dt" sz="half" idx="10"/>
          </p:nvPr>
        </p:nvSpPr>
        <p:spPr/>
        <p:txBody>
          <a:bodyPr/>
          <a:lstStyle/>
          <a:p>
            <a:fld id="{FBF54567-0DE4-3F47-BF90-CB84690072F9}" type="datetimeFigureOut">
              <a:rPr lang="en-US" dirty="0"/>
              <a:pPr/>
              <a:t>1/18/2024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fr-FR"/>
              <a:t>Modifiez le style du titre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fr-FR"/>
              <a:t>Modifiez le style du titre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DFA1846-DA80-1C48-A609-854EA85C59AD}" type="datetimeFigureOut">
              <a:rPr lang="en-US" dirty="0"/>
              <a:pPr/>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fr-FR"/>
              <a:t>Modifiez le style du titre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D0DF5E60-9974-AC48-9591-99C2BB44B7CF}" type="datetimeFigureOut">
              <a:rPr lang="en-US" dirty="0"/>
              <a:pPr/>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fr-FR"/>
              <a:t>Modifiez le style du titre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fr-FR"/>
              <a:t>Cliquez sur l'icône pour ajouter une image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1/18/2024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fr-FR"/>
              <a:t>Modifiez le style du titre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1/18/2024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55659" y="779229"/>
            <a:ext cx="10193572" cy="4166482"/>
          </a:xfrm>
          <a:ln>
            <a:solidFill>
              <a:srgbClr val="00B0F0"/>
            </a:solidFill>
          </a:ln>
        </p:spPr>
        <p:txBody>
          <a:bodyPr/>
          <a:lstStyle/>
          <a:p>
            <a:pPr marL="914400" indent="-914400" algn="ctr">
              <a:buFont typeface="Arial" panose="020B0604020202020204" pitchFamily="34" charset="0"/>
              <a:buChar char="•"/>
            </a:pP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r>
              <a:rPr lang="fr-FR" sz="3200" dirty="0"/>
              <a:t>MASTER CPP</a:t>
            </a:r>
            <a:br>
              <a:rPr lang="fr-FR" sz="3600" dirty="0"/>
            </a:br>
            <a:r>
              <a:rPr lang="fr-FR" sz="3600" dirty="0"/>
              <a:t>Préparation au mémoire</a:t>
            </a:r>
            <a:br>
              <a:rPr lang="fr-FR" sz="3600" dirty="0"/>
            </a:br>
            <a:br>
              <a:rPr lang="fr-FR" sz="3200" dirty="0"/>
            </a:br>
            <a:r>
              <a:rPr lang="fr-FR" sz="3200" dirty="0">
                <a:solidFill>
                  <a:srgbClr val="0070C0"/>
                </a:solidFill>
              </a:rPr>
              <a:t>PP4</a:t>
            </a:r>
            <a:br>
              <a:rPr lang="fr-FR" sz="3600" dirty="0">
                <a:solidFill>
                  <a:srgbClr val="0070C0"/>
                </a:solidFill>
              </a:rPr>
            </a:br>
            <a:br>
              <a:rPr lang="fr-FR" sz="3200" dirty="0">
                <a:solidFill>
                  <a:srgbClr val="0070C0"/>
                </a:solidFill>
              </a:rPr>
            </a:br>
            <a:r>
              <a:rPr lang="fr-FR" sz="2800" i="1" dirty="0">
                <a:solidFill>
                  <a:srgbClr val="0070C0"/>
                </a:solidFill>
              </a:rPr>
              <a:t>LES APPROCHES</a:t>
            </a:r>
            <a:br>
              <a:rPr lang="fr-FR" sz="3200" dirty="0"/>
            </a:br>
            <a:br>
              <a:rPr lang="fr-FR" sz="3200" dirty="0"/>
            </a:br>
            <a:endParaRPr lang="fr-FR" sz="3200" dirty="0">
              <a:solidFill>
                <a:srgbClr val="7030A0"/>
              </a:solidFill>
            </a:endParaRPr>
          </a:p>
        </p:txBody>
      </p:sp>
      <p:sp>
        <p:nvSpPr>
          <p:cNvPr id="3" name="Sous-titre 2"/>
          <p:cNvSpPr>
            <a:spLocks noGrp="1"/>
          </p:cNvSpPr>
          <p:nvPr>
            <p:ph type="subTitle" idx="1"/>
            <p:custDataLst>
              <p:tags r:id="rId2"/>
            </p:custDataLst>
          </p:nvPr>
        </p:nvSpPr>
        <p:spPr/>
        <p:txBody>
          <a:bodyPr/>
          <a:lstStyle/>
          <a:p>
            <a:pPr algn="ctr"/>
            <a:r>
              <a:rPr lang="fr-FR" dirty="0"/>
              <a:t>Louis Dupont, UFR de géographie, Sorbonne université</a:t>
            </a:r>
          </a:p>
        </p:txBody>
      </p:sp>
    </p:spTree>
    <p:extLst>
      <p:ext uri="{BB962C8B-B14F-4D97-AF65-F5344CB8AC3E}">
        <p14:creationId xmlns:p14="http://schemas.microsoft.com/office/powerpoint/2010/main" val="914623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810000" y="127000"/>
            <a:ext cx="10571998" cy="1290638"/>
          </a:xfrm>
        </p:spPr>
        <p:txBody>
          <a:bodyPr/>
          <a:lstStyle/>
          <a:p>
            <a:pPr algn="ctr"/>
            <a:r>
              <a:rPr lang="fr-FR" sz="3200" dirty="0"/>
              <a:t>Préparation au mémoire : PP4</a:t>
            </a:r>
            <a:br>
              <a:rPr lang="fr-FR" sz="3200" dirty="0"/>
            </a:br>
            <a:r>
              <a:rPr lang="fr-FR" sz="2800" dirty="0">
                <a:solidFill>
                  <a:srgbClr val="0070C0"/>
                </a:solidFill>
              </a:rPr>
              <a:t>Les approches </a:t>
            </a:r>
          </a:p>
        </p:txBody>
      </p:sp>
      <p:sp>
        <p:nvSpPr>
          <p:cNvPr id="3" name="Espace réservé du contenu 2"/>
          <p:cNvSpPr>
            <a:spLocks noGrp="1"/>
          </p:cNvSpPr>
          <p:nvPr>
            <p:ph idx="1"/>
            <p:custDataLst>
              <p:tags r:id="rId2"/>
            </p:custDataLst>
          </p:nvPr>
        </p:nvSpPr>
        <p:spPr/>
        <p:txBody>
          <a:bodyPr>
            <a:normAutofit fontScale="92500" lnSpcReduction="20000"/>
          </a:bodyPr>
          <a:lstStyle/>
          <a:p>
            <a:pPr lvl="0"/>
            <a:endParaRPr lang="fr-FR" dirty="0"/>
          </a:p>
          <a:p>
            <a:r>
              <a:rPr lang="fr-FR" dirty="0"/>
              <a:t>Une approche est une manière d’aborder un sujet ou un problème de recherche. Les approches se conçoivent comme un regard et une projection, elles ont un impact sur les positions de recherche, sur la problématisation et sur le choix des méthodes (ou vice versa).</a:t>
            </a:r>
          </a:p>
          <a:p>
            <a:r>
              <a:rPr lang="fr-FR" dirty="0"/>
              <a:t>Elles dépendent des positionnements paradigmatiques des chercheur.es, c.-à-d., leur conception de la démarche scientifique, et donc de leur orientation épistémologique, ainsi que des possibles convergences avec d’autres disciplines sur certains sujets. (voir plus loin)</a:t>
            </a:r>
          </a:p>
          <a:p>
            <a:r>
              <a:rPr lang="fr-FR" dirty="0"/>
              <a:t>Il y a grosso modo deux types d’approches : les approches disciplinaires (approches spatiales, plus spécifiques à la géographie), et les approches interdisciplinaires, au sens où elles sont utilisées dans plusieurs disciplines.  </a:t>
            </a:r>
          </a:p>
          <a:p>
            <a:r>
              <a:rPr lang="fr-FR" dirty="0"/>
              <a:t>Une approche disciplinaire est en géographie en phase avec une façon de concevoir la discipline géographique et l’espace géographique. Les approches géographiques sont ainsi nombreuses et variées, certaines, classiques, sont constamment renouvelées.</a:t>
            </a:r>
          </a:p>
          <a:p>
            <a:endParaRPr lang="fr-FR" dirty="0"/>
          </a:p>
          <a:p>
            <a:pPr marL="0" indent="0">
              <a:buNone/>
            </a:pPr>
            <a:endParaRPr lang="fr-FR" dirty="0"/>
          </a:p>
        </p:txBody>
      </p:sp>
    </p:spTree>
    <p:extLst>
      <p:ext uri="{BB962C8B-B14F-4D97-AF65-F5344CB8AC3E}">
        <p14:creationId xmlns:p14="http://schemas.microsoft.com/office/powerpoint/2010/main" val="463175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810000" y="127000"/>
            <a:ext cx="10571998" cy="1290638"/>
          </a:xfrm>
        </p:spPr>
        <p:txBody>
          <a:bodyPr/>
          <a:lstStyle/>
          <a:p>
            <a:pPr algn="ctr"/>
            <a:r>
              <a:rPr lang="fr-FR" sz="3200" dirty="0"/>
              <a:t>Préparation au mémoire : PP4</a:t>
            </a:r>
            <a:br>
              <a:rPr lang="fr-FR" sz="3200" dirty="0"/>
            </a:br>
            <a:r>
              <a:rPr lang="fr-FR" sz="2800" dirty="0">
                <a:solidFill>
                  <a:srgbClr val="0070C0"/>
                </a:solidFill>
              </a:rPr>
              <a:t>Les approches en géographie</a:t>
            </a:r>
          </a:p>
        </p:txBody>
      </p:sp>
      <p:sp>
        <p:nvSpPr>
          <p:cNvPr id="3" name="Espace réservé du contenu 2"/>
          <p:cNvSpPr>
            <a:spLocks noGrp="1"/>
          </p:cNvSpPr>
          <p:nvPr>
            <p:ph idx="1"/>
            <p:custDataLst>
              <p:tags r:id="rId2"/>
            </p:custDataLst>
          </p:nvPr>
        </p:nvSpPr>
        <p:spPr>
          <a:xfrm>
            <a:off x="197963" y="2222287"/>
            <a:ext cx="11175323" cy="3636511"/>
          </a:xfrm>
        </p:spPr>
        <p:txBody>
          <a:bodyPr>
            <a:normAutofit/>
          </a:bodyPr>
          <a:lstStyle/>
          <a:p>
            <a:pPr marL="0" indent="0">
              <a:buNone/>
            </a:pPr>
            <a:r>
              <a:rPr lang="fr-FR" dirty="0"/>
              <a:t>Sans prétendre à une quelconque exhaustivité, les approches disciplinaires en géographie peuvent être regroupées suivant différentes dimensions/projections.</a:t>
            </a:r>
          </a:p>
          <a:p>
            <a:pPr marL="0" indent="0">
              <a:buNone/>
            </a:pPr>
            <a:endParaRPr lang="fr-FR" dirty="0"/>
          </a:p>
          <a:p>
            <a:pPr marL="0" indent="0">
              <a:buNone/>
            </a:pPr>
            <a:r>
              <a:rPr lang="fr-FR" dirty="0"/>
              <a:t>1- Dimension spatiale : approches spatiales ; approches territoriales ; approches régionales (locales) ; approches multiscalaires (changement d’échelle, articulation des échelles) ; approches territoriales et scalaires ; approches internationales (nationales), approches globale/locale (globalisation). </a:t>
            </a:r>
          </a:p>
          <a:p>
            <a:pPr marL="0" indent="0">
              <a:buNone/>
            </a:pPr>
            <a:endParaRPr lang="fr-FR" dirty="0"/>
          </a:p>
          <a:p>
            <a:pPr marL="0" indent="0">
              <a:buNone/>
            </a:pPr>
            <a:r>
              <a:rPr lang="fr-FR" dirty="0"/>
              <a:t>2- Dimension temporelle : approches diachroniques (géohistoire/géographie historique) ; approches synchroniques (analyse spatiale, structures spatiales). </a:t>
            </a:r>
          </a:p>
          <a:p>
            <a:endParaRPr lang="fr-FR" dirty="0"/>
          </a:p>
        </p:txBody>
      </p:sp>
    </p:spTree>
    <p:extLst>
      <p:ext uri="{BB962C8B-B14F-4D97-AF65-F5344CB8AC3E}">
        <p14:creationId xmlns:p14="http://schemas.microsoft.com/office/powerpoint/2010/main" val="3031706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810000" y="127000"/>
            <a:ext cx="10571998" cy="1290638"/>
          </a:xfrm>
        </p:spPr>
        <p:txBody>
          <a:bodyPr/>
          <a:lstStyle/>
          <a:p>
            <a:pPr algn="ctr"/>
            <a:r>
              <a:rPr lang="fr-FR" sz="3200" dirty="0"/>
              <a:t>Préparation au mémoire : PP4</a:t>
            </a:r>
            <a:br>
              <a:rPr lang="fr-FR" sz="3200" dirty="0"/>
            </a:br>
            <a:r>
              <a:rPr lang="fr-FR" sz="2800" dirty="0">
                <a:solidFill>
                  <a:srgbClr val="0070C0"/>
                </a:solidFill>
              </a:rPr>
              <a:t>Les approches en géographie</a:t>
            </a:r>
            <a:r>
              <a:rPr lang="fr-FR" sz="3200" dirty="0"/>
              <a:t> </a:t>
            </a:r>
          </a:p>
        </p:txBody>
      </p:sp>
      <p:sp>
        <p:nvSpPr>
          <p:cNvPr id="3" name="Espace réservé du contenu 2"/>
          <p:cNvSpPr>
            <a:spLocks noGrp="1"/>
          </p:cNvSpPr>
          <p:nvPr>
            <p:ph idx="1"/>
            <p:custDataLst>
              <p:tags r:id="rId2"/>
            </p:custDataLst>
          </p:nvPr>
        </p:nvSpPr>
        <p:spPr>
          <a:xfrm>
            <a:off x="197963" y="2222287"/>
            <a:ext cx="11175323" cy="3636511"/>
          </a:xfrm>
        </p:spPr>
        <p:txBody>
          <a:bodyPr>
            <a:normAutofit fontScale="92500" lnSpcReduction="10000"/>
          </a:bodyPr>
          <a:lstStyle/>
          <a:p>
            <a:pPr marL="0" indent="0">
              <a:buNone/>
            </a:pPr>
            <a:endParaRPr lang="fr-FR" dirty="0"/>
          </a:p>
          <a:p>
            <a:pPr marL="0" indent="0">
              <a:buNone/>
            </a:pPr>
            <a:endParaRPr lang="fr-FR" dirty="0"/>
          </a:p>
          <a:p>
            <a:pPr marL="0" indent="0">
              <a:buNone/>
            </a:pPr>
            <a:r>
              <a:rPr lang="fr-FR" dirty="0"/>
              <a:t>3- Dimensions disciplinaires : approches politiques et sociales ; approches culturelles ; approches sociales ; approches ethnographiques, approches économiques, etc. </a:t>
            </a:r>
          </a:p>
          <a:p>
            <a:pPr marL="0" indent="0">
              <a:buNone/>
            </a:pPr>
            <a:endParaRPr lang="fr-FR" dirty="0"/>
          </a:p>
          <a:p>
            <a:pPr marL="0" indent="0">
              <a:buNone/>
            </a:pPr>
            <a:r>
              <a:rPr lang="fr-FR" dirty="0"/>
              <a:t>4- Dimensions méthodologiques : approches verticales (étude de cas), approches comparatives (deux cas) ; approches horizontales (comparaisons sur certains points en contexte, ou hors contexte) ; approches exploratoires. </a:t>
            </a:r>
          </a:p>
          <a:p>
            <a:pPr marL="0" indent="0">
              <a:buNone/>
            </a:pPr>
            <a:endParaRPr lang="fr-FR" dirty="0"/>
          </a:p>
          <a:p>
            <a:pPr marL="0" indent="0">
              <a:buNone/>
            </a:pPr>
            <a:r>
              <a:rPr lang="fr-FR" dirty="0"/>
              <a:t>5- Dimensions épistémologiques : approches critiques ; approches théoriques ; approches pédagogiques ; approches systémiques ; approches fonctionnelles, approches militantes, etc. </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1248000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810000" y="127000"/>
            <a:ext cx="10571998" cy="1290638"/>
          </a:xfrm>
        </p:spPr>
        <p:txBody>
          <a:bodyPr/>
          <a:lstStyle/>
          <a:p>
            <a:pPr algn="ctr"/>
            <a:r>
              <a:rPr lang="fr-FR" sz="3200" dirty="0"/>
              <a:t>Préparation au mémoire : PP4</a:t>
            </a:r>
            <a:br>
              <a:rPr lang="fr-FR" sz="3200" dirty="0"/>
            </a:br>
            <a:r>
              <a:rPr lang="fr-FR" sz="2800" dirty="0">
                <a:solidFill>
                  <a:srgbClr val="0070C0"/>
                </a:solidFill>
              </a:rPr>
              <a:t>Paradigme et épistémologie</a:t>
            </a:r>
          </a:p>
        </p:txBody>
      </p:sp>
      <p:sp>
        <p:nvSpPr>
          <p:cNvPr id="3" name="Espace réservé du contenu 2"/>
          <p:cNvSpPr>
            <a:spLocks noGrp="1"/>
          </p:cNvSpPr>
          <p:nvPr>
            <p:ph idx="1"/>
            <p:custDataLst>
              <p:tags r:id="rId2"/>
            </p:custDataLst>
          </p:nvPr>
        </p:nvSpPr>
        <p:spPr>
          <a:xfrm>
            <a:off x="197963" y="2222287"/>
            <a:ext cx="11175323" cy="3636511"/>
          </a:xfrm>
        </p:spPr>
        <p:txBody>
          <a:bodyPr>
            <a:normAutofit fontScale="77500" lnSpcReduction="20000"/>
          </a:bodyPr>
          <a:lstStyle/>
          <a:p>
            <a:pPr marL="0" indent="0">
              <a:buNone/>
            </a:pPr>
            <a:endParaRPr lang="fr-FR" dirty="0"/>
          </a:p>
          <a:p>
            <a:pPr marL="0" indent="0">
              <a:buNone/>
            </a:pPr>
            <a:endParaRPr lang="fr-FR" dirty="0"/>
          </a:p>
          <a:p>
            <a:pPr marL="0" indent="0">
              <a:buNone/>
            </a:pPr>
            <a:r>
              <a:rPr lang="fr-FR" dirty="0"/>
              <a:t>Comme toutes les autres sciences sociales, la géographie est traversée par des courants épistémologiques, qui renvoient à des positionnements paradigmatiques, soit des conceptions de la connaissance et de la démarche scientifique. Différents courants se sont succédé et ont dominé pendant une période. Aujourd’hui, ils se côtoient et se renouvellent. Cela fait partie des débats scientifiques, tous, y compris vos professeur.es ne logent pas à la même enseigne. </a:t>
            </a:r>
          </a:p>
          <a:p>
            <a:pPr marL="0" indent="0">
              <a:buNone/>
            </a:pPr>
            <a:r>
              <a:rPr lang="fr-FR" dirty="0"/>
              <a:t>L’entendement scientifique, soit ce que la culture générale conçoit comme étant la science renvoie généralement à la méthode scientifique, qualifiée épistémologiquement de positiviste. On la connaît tous : des hypothèses qu’il faut prouver, des expérimentations, des résultats, des données quantitatives, et l’élaboration de théorie, ou de conclusions. Pourtant, ce n’est pas la démarche qui domine dans les sciences humaines et sociales, ou les approches sont variées et en phase avec différentes conceptions de la démarche scientifique. </a:t>
            </a:r>
          </a:p>
          <a:p>
            <a:pPr marL="0" indent="0">
              <a:buNone/>
            </a:pPr>
            <a:r>
              <a:rPr lang="fr-FR" dirty="0"/>
              <a:t>La différence est que l’on ne cherche pas à prouver des hypothèses, mais à comprendre ce qui se passe, puis à tenter de l’expliquer. Adopter une approche militante, par exemple, est dans le regard scientifique positiviste, impossible, non scientifique. C’est pourtant possible en adoptant une autre démarche qui obéit aussi, mais différemment, à la rigueur scientifique. Comme le disait Michel Foucault : on ne peut pas faire, n’importe quoi, n’importe comment, n’importe où.  </a:t>
            </a:r>
          </a:p>
          <a:p>
            <a:pPr marL="0" indent="0">
              <a:buNone/>
            </a:pPr>
            <a:endParaRPr lang="fr-FR" dirty="0"/>
          </a:p>
        </p:txBody>
      </p:sp>
    </p:spTree>
    <p:extLst>
      <p:ext uri="{BB962C8B-B14F-4D97-AF65-F5344CB8AC3E}">
        <p14:creationId xmlns:p14="http://schemas.microsoft.com/office/powerpoint/2010/main" val="6262673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is">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TM03457503[[fn=Concis]]</Template>
  <TotalTime>9671</TotalTime>
  <Words>691</Words>
  <Application>Microsoft Office PowerPoint</Application>
  <PresentationFormat>Grand écran</PresentationFormat>
  <Paragraphs>28</Paragraphs>
  <Slides>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Arial</vt:lpstr>
      <vt:lpstr>Century Gothic</vt:lpstr>
      <vt:lpstr>Wingdings 2</vt:lpstr>
      <vt:lpstr>Concis</vt:lpstr>
      <vt:lpstr>            MASTER CPP Préparation au mémoire  PP4  LES APPROCHES  </vt:lpstr>
      <vt:lpstr>Préparation au mémoire : PP4 Les approches </vt:lpstr>
      <vt:lpstr>Préparation au mémoire : PP4 Les approches en géographie</vt:lpstr>
      <vt:lpstr>Préparation au mémoire : PP4 Les approches en géographie </vt:lpstr>
      <vt:lpstr>Préparation au mémoire : PP4 Paradigme et épistémologie</vt:lpstr>
    </vt:vector>
  </TitlesOfParts>
  <Company>SSI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Suivi du mémoire M2URMMSM   Session 1 Vendredi 5 mars</dc:title>
  <dc:creator>Louis D.</dc:creator>
  <cp:lastModifiedBy>Evaluateur</cp:lastModifiedBy>
  <cp:revision>62</cp:revision>
  <dcterms:created xsi:type="dcterms:W3CDTF">2021-03-05T07:07:10Z</dcterms:created>
  <dcterms:modified xsi:type="dcterms:W3CDTF">2024-01-18T15:57:41Z</dcterms:modified>
</cp:coreProperties>
</file>