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4" r:id="rId2"/>
    <p:sldId id="290" r:id="rId3"/>
    <p:sldId id="272" r:id="rId4"/>
    <p:sldId id="271" r:id="rId5"/>
    <p:sldId id="280" r:id="rId6"/>
    <p:sldId id="285" r:id="rId7"/>
    <p:sldId id="28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13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453561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8C79C5D-2A6F-F04D-97DA-BEF2467B64E4}"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080818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374295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a:t>Modifier les styles du texte du masque</a:t>
            </a:r>
          </a:p>
        </p:txBody>
      </p:sp>
      <p:sp>
        <p:nvSpPr>
          <p:cNvPr id="2" name="Date Placeholder 1"/>
          <p:cNvSpPr>
            <a:spLocks noGrp="1"/>
          </p:cNvSpPr>
          <p:nvPr>
            <p:ph type="dt" sz="half" idx="10"/>
          </p:nvPr>
        </p:nvSpPr>
        <p:spPr/>
        <p:txBody>
          <a:bodyPr/>
          <a:lstStyle/>
          <a:p>
            <a:fld id="{FBF54567-0DE4-3F47-BF90-CB84690072F9}" type="datetimeFigureOut">
              <a:rPr lang="en-US" dirty="0"/>
              <a:pPr/>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473599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92820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43581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43835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52078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82781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047330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4208727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765153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0DF5E60-9974-AC48-9591-99C2BB44B7CF}"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725510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1/17/2024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185662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1/17/2024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8339567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hyperlink" Target="https://www.youtube.com/watch?v=BpvccA5z58U" TargetMode="Externa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1280159" y="1"/>
            <a:ext cx="8173941" cy="4506012"/>
          </a:xfrm>
        </p:spPr>
        <p:txBody>
          <a:bodyPr/>
          <a:lstStyle/>
          <a:p>
            <a:pPr marL="914400" indent="-914400" algn="ctr">
              <a:buFont typeface="Arial" panose="020B0604020202020204" pitchFamily="34" charset="0"/>
              <a:buChar char="•"/>
            </a:pPr>
            <a:br>
              <a:rPr lang="fr-FR" dirty="0"/>
            </a:br>
            <a:br>
              <a:rPr lang="fr-FR" dirty="0"/>
            </a:br>
            <a:br>
              <a:rPr lang="fr-FR" dirty="0"/>
            </a:br>
            <a:br>
              <a:rPr lang="fr-FR" dirty="0"/>
            </a:br>
            <a:br>
              <a:rPr lang="fr-FR" dirty="0"/>
            </a:br>
            <a:br>
              <a:rPr lang="fr-FR" dirty="0"/>
            </a:br>
            <a:br>
              <a:rPr lang="fr-FR" dirty="0"/>
            </a:br>
            <a:br>
              <a:rPr lang="fr-FR" dirty="0"/>
            </a:br>
            <a:br>
              <a:rPr lang="fr-FR" dirty="0"/>
            </a:br>
            <a:r>
              <a:rPr lang="fr-FR" dirty="0"/>
              <a:t>          </a:t>
            </a:r>
            <a:br>
              <a:rPr lang="fr-FR" dirty="0"/>
            </a:br>
            <a:br>
              <a:rPr lang="fr-FR" dirty="0"/>
            </a:br>
            <a:br>
              <a:rPr lang="fr-FR" dirty="0"/>
            </a:br>
            <a:br>
              <a:rPr lang="fr-FR" dirty="0"/>
            </a:br>
            <a:br>
              <a:rPr lang="fr-FR" dirty="0"/>
            </a:br>
            <a:br>
              <a:rPr lang="fr-FR" dirty="0"/>
            </a:br>
            <a:r>
              <a:rPr lang="fr-FR" sz="3600" dirty="0"/>
              <a:t>Master CPP</a:t>
            </a:r>
            <a:br>
              <a:rPr lang="fr-FR" sz="3600" dirty="0"/>
            </a:br>
            <a:r>
              <a:rPr lang="fr-FR" sz="3600" dirty="0"/>
              <a:t>Préparation au mémoire </a:t>
            </a:r>
            <a:br>
              <a:rPr lang="fr-FR" sz="2400" dirty="0"/>
            </a:br>
            <a:br>
              <a:rPr lang="fr-FR" sz="2400" dirty="0"/>
            </a:br>
            <a:r>
              <a:rPr lang="fr-FR" sz="2800" dirty="0">
                <a:solidFill>
                  <a:srgbClr val="0070C0"/>
                </a:solidFill>
              </a:rPr>
              <a:t>PP3</a:t>
            </a:r>
            <a:br>
              <a:rPr lang="fr-FR" sz="2800" dirty="0">
                <a:solidFill>
                  <a:srgbClr val="0070C0"/>
                </a:solidFill>
              </a:rPr>
            </a:br>
            <a:br>
              <a:rPr lang="fr-FR" sz="2800" dirty="0">
                <a:solidFill>
                  <a:srgbClr val="0070C0"/>
                </a:solidFill>
              </a:rPr>
            </a:br>
            <a:r>
              <a:rPr lang="fr-FR" sz="2800" dirty="0">
                <a:solidFill>
                  <a:srgbClr val="0070C0"/>
                </a:solidFill>
              </a:rPr>
              <a:t>  L’ESPACE GÉOGRAPHIQUE</a:t>
            </a:r>
            <a:br>
              <a:rPr lang="fr-FR" sz="3200" dirty="0">
                <a:solidFill>
                  <a:srgbClr val="0070C0"/>
                </a:solidFill>
              </a:rPr>
            </a:br>
            <a:r>
              <a:rPr lang="fr-FR" sz="2800" i="1" dirty="0">
                <a:solidFill>
                  <a:srgbClr val="0070C0"/>
                </a:solidFill>
              </a:rPr>
              <a:t>Entrées et configuration de la recherche</a:t>
            </a:r>
            <a:br>
              <a:rPr lang="fr-FR" sz="3200" dirty="0">
                <a:solidFill>
                  <a:srgbClr val="0070C0"/>
                </a:solidFill>
              </a:rPr>
            </a:br>
            <a:endParaRPr lang="fr-FR" sz="3200" dirty="0">
              <a:solidFill>
                <a:srgbClr val="7030A0"/>
              </a:solidFill>
            </a:endParaRPr>
          </a:p>
        </p:txBody>
      </p:sp>
      <p:sp>
        <p:nvSpPr>
          <p:cNvPr id="3" name="Sous-titre 2"/>
          <p:cNvSpPr>
            <a:spLocks noGrp="1"/>
          </p:cNvSpPr>
          <p:nvPr>
            <p:ph type="subTitle" idx="1"/>
            <p:custDataLst>
              <p:tags r:id="rId2"/>
            </p:custDataLst>
          </p:nvPr>
        </p:nvSpPr>
        <p:spPr>
          <a:xfrm>
            <a:off x="214685" y="5280847"/>
            <a:ext cx="11167316" cy="434974"/>
          </a:xfrm>
        </p:spPr>
        <p:txBody>
          <a:bodyPr/>
          <a:lstStyle/>
          <a:p>
            <a:pPr algn="ctr"/>
            <a:r>
              <a:rPr lang="fr-FR" dirty="0"/>
              <a:t>Louis Dupont, UFR de géographie, Sorbonne université</a:t>
            </a:r>
          </a:p>
        </p:txBody>
      </p:sp>
    </p:spTree>
    <p:extLst>
      <p:ext uri="{BB962C8B-B14F-4D97-AF65-F5344CB8AC3E}">
        <p14:creationId xmlns:p14="http://schemas.microsoft.com/office/powerpoint/2010/main" val="91462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792576" y="324963"/>
            <a:ext cx="10571998" cy="1117338"/>
          </a:xfrm>
        </p:spPr>
        <p:txBody>
          <a:bodyPr/>
          <a:lstStyle/>
          <a:p>
            <a:pPr algn="ctr"/>
            <a:r>
              <a:rPr lang="fr-FR" sz="3200" dirty="0"/>
              <a:t>Préparation au mémoire : PP3</a:t>
            </a:r>
            <a:br>
              <a:rPr lang="fr-FR" sz="2800" dirty="0"/>
            </a:br>
            <a:r>
              <a:rPr lang="fr-FR" sz="2800" dirty="0">
                <a:solidFill>
                  <a:srgbClr val="0070C0"/>
                </a:solidFill>
              </a:rPr>
              <a:t>L’espace géographique 1 </a:t>
            </a:r>
          </a:p>
        </p:txBody>
      </p:sp>
      <p:sp>
        <p:nvSpPr>
          <p:cNvPr id="3" name="Espace réservé du contenu 2"/>
          <p:cNvSpPr>
            <a:spLocks noGrp="1"/>
          </p:cNvSpPr>
          <p:nvPr>
            <p:ph idx="1"/>
            <p:custDataLst>
              <p:tags r:id="rId2"/>
            </p:custDataLst>
          </p:nvPr>
        </p:nvSpPr>
        <p:spPr>
          <a:xfrm>
            <a:off x="818712" y="2222287"/>
            <a:ext cx="10554574" cy="4310750"/>
          </a:xfrm>
        </p:spPr>
        <p:txBody>
          <a:bodyPr>
            <a:normAutofit/>
          </a:bodyPr>
          <a:lstStyle/>
          <a:p>
            <a:pPr marL="0" indent="0">
              <a:buNone/>
            </a:pPr>
            <a:endParaRPr lang="fr-FR" b="1" dirty="0"/>
          </a:p>
          <a:p>
            <a:pPr marL="0" indent="0">
              <a:buNone/>
            </a:pPr>
            <a:r>
              <a:rPr lang="fr-FR" b="1" dirty="0"/>
              <a:t>L’ESPACE GÉOGRAPHIQUE : </a:t>
            </a:r>
          </a:p>
          <a:p>
            <a:pPr marL="0" indent="0">
              <a:buNone/>
            </a:pPr>
            <a:r>
              <a:rPr lang="fr-FR" dirty="0"/>
              <a:t>Quoi qu’en disent les sociologues, les sociétés se déploient et se matérialisent dans l’espace ; mais, l’espace n’est pas qu’un réceptacle, il contribue au façonnement des sociétés et des cultures ; il impact sur les rapports entre les personnes et les groupes. </a:t>
            </a:r>
          </a:p>
          <a:p>
            <a:pPr marL="0" indent="0">
              <a:buNone/>
            </a:pPr>
            <a:r>
              <a:rPr lang="fr-FR" dirty="0"/>
              <a:t>Votre sujet de recherche se déploie donc quelque part dans l’espace, à une certaine échelle : une ville, un quartier, une région ; à moins que ce ne soit un lieu précis, une prison, un bar, une gare, une rue ; au cours d’une période (19</a:t>
            </a:r>
            <a:r>
              <a:rPr lang="fr-FR" baseline="30000" dirty="0"/>
              <a:t>e</a:t>
            </a:r>
            <a:r>
              <a:rPr lang="fr-FR" dirty="0"/>
              <a:t> siècle), d’une temporalité (la nuit), etc.</a:t>
            </a:r>
          </a:p>
          <a:p>
            <a:pPr marL="0" indent="0">
              <a:buNone/>
            </a:pPr>
            <a:r>
              <a:rPr lang="fr-FR" dirty="0"/>
              <a:t>La très </a:t>
            </a:r>
            <a:r>
              <a:rPr lang="fr-FR" dirty="0" err="1"/>
              <a:t>très</a:t>
            </a:r>
            <a:r>
              <a:rPr lang="fr-FR" dirty="0"/>
              <a:t> grande majorité des sujets/thèmes de recherche des mémoires CPP ont, dans le champ de la recherche, une résonance avec les sciences humaines et sociales. Ils ont inévitablement à voir avec l’espace, plus concrètement, ils comportent un rapport à l’espace. </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1283898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792576" y="324963"/>
            <a:ext cx="10571998" cy="1117338"/>
          </a:xfrm>
        </p:spPr>
        <p:txBody>
          <a:bodyPr/>
          <a:lstStyle/>
          <a:p>
            <a:pPr algn="ctr"/>
            <a:r>
              <a:rPr lang="fr-FR" sz="3200" dirty="0"/>
              <a:t>Préparation au mémoire : PP3</a:t>
            </a:r>
            <a:br>
              <a:rPr lang="fr-FR" sz="2800" dirty="0"/>
            </a:br>
            <a:r>
              <a:rPr lang="fr-FR" sz="2800" dirty="0">
                <a:solidFill>
                  <a:srgbClr val="0070C0"/>
                </a:solidFill>
              </a:rPr>
              <a:t>L’espace géographique 2</a:t>
            </a:r>
            <a:br>
              <a:rPr lang="fr-FR" sz="2800" dirty="0">
                <a:solidFill>
                  <a:srgbClr val="0070C0"/>
                </a:solidFill>
              </a:rPr>
            </a:br>
            <a:r>
              <a:rPr lang="fr-FR" sz="2800" dirty="0">
                <a:solidFill>
                  <a:srgbClr val="0070C0"/>
                </a:solidFill>
              </a:rPr>
              <a:t>Mon sujet est-il géographique ? </a:t>
            </a:r>
          </a:p>
        </p:txBody>
      </p:sp>
      <p:sp>
        <p:nvSpPr>
          <p:cNvPr id="3" name="Espace réservé du contenu 2"/>
          <p:cNvSpPr>
            <a:spLocks noGrp="1"/>
          </p:cNvSpPr>
          <p:nvPr>
            <p:ph idx="1"/>
            <p:custDataLst>
              <p:tags r:id="rId2"/>
            </p:custDataLst>
          </p:nvPr>
        </p:nvSpPr>
        <p:spPr>
          <a:xfrm>
            <a:off x="818712" y="2222287"/>
            <a:ext cx="10554574" cy="4310750"/>
          </a:xfrm>
        </p:spPr>
        <p:txBody>
          <a:bodyPr>
            <a:normAutofit/>
          </a:bodyPr>
          <a:lstStyle/>
          <a:p>
            <a:pPr marL="0" indent="0">
              <a:buNone/>
            </a:pPr>
            <a:r>
              <a:rPr lang="fr-FR" b="1" dirty="0"/>
              <a:t>Question fréquente pendant la « préparation au mémoire » : Monsieur, Madame, je voudrais travailler sur x, y, ou z, mais je ne sais pas si c’est géographique ?</a:t>
            </a:r>
          </a:p>
          <a:p>
            <a:pPr marL="0" indent="0">
              <a:buNone/>
            </a:pPr>
            <a:endParaRPr lang="fr-FR" b="1" dirty="0"/>
          </a:p>
          <a:p>
            <a:pPr marL="0" indent="0">
              <a:buNone/>
            </a:pPr>
            <a:r>
              <a:rPr lang="fr-FR" b="1" dirty="0"/>
              <a:t>RÉPONSE : « il n’y a rien de géographique a priori et tout ne peut pas l’être ». </a:t>
            </a:r>
          </a:p>
          <a:p>
            <a:pPr marL="0" indent="0">
              <a:buNone/>
            </a:pPr>
            <a:r>
              <a:rPr lang="fr-FR" b="1" dirty="0"/>
              <a:t>Concrètement, cela veut dire que dans votre montage de la recherche, il faut tenir compte, et se pencher sur le rapport à l’espace. Pour ce faire, il faut d’abord se demander quelle est la nature de l’espace ? </a:t>
            </a:r>
          </a:p>
          <a:p>
            <a:pPr marL="0" indent="0">
              <a:buNone/>
            </a:pPr>
            <a:endParaRPr lang="fr-FR" b="1" dirty="0"/>
          </a:p>
          <a:p>
            <a:pPr marL="0" indent="0">
              <a:buNone/>
            </a:pPr>
            <a:endParaRPr lang="fr-FR" b="1" dirty="0"/>
          </a:p>
          <a:p>
            <a:pPr marL="0" indent="0">
              <a:buNone/>
            </a:pPr>
            <a:endParaRPr lang="fr-FR" dirty="0"/>
          </a:p>
        </p:txBody>
      </p:sp>
    </p:spTree>
    <p:extLst>
      <p:ext uri="{BB962C8B-B14F-4D97-AF65-F5344CB8AC3E}">
        <p14:creationId xmlns:p14="http://schemas.microsoft.com/office/powerpoint/2010/main" val="1633612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01600"/>
            <a:ext cx="10571998" cy="1316038"/>
          </a:xfrm>
        </p:spPr>
        <p:txBody>
          <a:bodyPr/>
          <a:lstStyle/>
          <a:p>
            <a:pPr algn="ctr"/>
            <a:r>
              <a:rPr lang="fr-FR" sz="2800" dirty="0"/>
              <a:t>Préparation au mémoire : PP3</a:t>
            </a:r>
            <a:br>
              <a:rPr lang="fr-FR" sz="2800" dirty="0"/>
            </a:br>
            <a:r>
              <a:rPr lang="fr-FR" sz="2800" dirty="0">
                <a:solidFill>
                  <a:srgbClr val="0070C0"/>
                </a:solidFill>
              </a:rPr>
              <a:t>L’espace géographique 3</a:t>
            </a:r>
          </a:p>
        </p:txBody>
      </p:sp>
      <p:sp>
        <p:nvSpPr>
          <p:cNvPr id="3" name="Espace réservé du contenu 2"/>
          <p:cNvSpPr>
            <a:spLocks noGrp="1"/>
          </p:cNvSpPr>
          <p:nvPr>
            <p:ph idx="1"/>
            <p:custDataLst>
              <p:tags r:id="rId2"/>
            </p:custDataLst>
          </p:nvPr>
        </p:nvSpPr>
        <p:spPr/>
        <p:txBody>
          <a:bodyPr>
            <a:normAutofit/>
          </a:bodyPr>
          <a:lstStyle/>
          <a:p>
            <a:pPr marL="0" indent="0" algn="ctr">
              <a:buNone/>
            </a:pPr>
            <a:r>
              <a:rPr lang="fr-FR" sz="2400" dirty="0"/>
              <a:t>Moment de réflexion « épistémologique »</a:t>
            </a:r>
          </a:p>
          <a:p>
            <a:pPr marL="0" indent="0" algn="ctr">
              <a:buNone/>
            </a:pPr>
            <a:r>
              <a:rPr lang="fr-FR" dirty="0"/>
              <a:t>Nature et composition de l’espace géographique</a:t>
            </a:r>
          </a:p>
          <a:p>
            <a:pPr marL="0" indent="0" algn="ctr">
              <a:buNone/>
            </a:pPr>
            <a:r>
              <a:rPr lang="fr-FR" dirty="0"/>
              <a:t>SOURCE : vous et votre expérience de l’espace</a:t>
            </a:r>
          </a:p>
          <a:p>
            <a:pPr marL="0" indent="0">
              <a:buNone/>
            </a:pPr>
            <a:endParaRPr lang="fr-FR" dirty="0"/>
          </a:p>
        </p:txBody>
      </p:sp>
    </p:spTree>
    <p:extLst>
      <p:ext uri="{BB962C8B-B14F-4D97-AF65-F5344CB8AC3E}">
        <p14:creationId xmlns:p14="http://schemas.microsoft.com/office/powerpoint/2010/main" val="3220666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254524"/>
            <a:ext cx="10571998" cy="2036190"/>
          </a:xfrm>
        </p:spPr>
        <p:txBody>
          <a:bodyPr/>
          <a:lstStyle/>
          <a:p>
            <a:pPr algn="ctr"/>
            <a:br>
              <a:rPr lang="fr-FR" sz="3200" dirty="0"/>
            </a:br>
            <a:br>
              <a:rPr lang="fr-FR" sz="3200" dirty="0"/>
            </a:br>
            <a:br>
              <a:rPr lang="fr-FR" sz="3200" dirty="0"/>
            </a:br>
            <a:r>
              <a:rPr lang="fr-FR" sz="3200" dirty="0"/>
              <a:t>Préparation au mémoire : PP3</a:t>
            </a:r>
            <a:br>
              <a:rPr lang="fr-FR" sz="3200" dirty="0"/>
            </a:br>
            <a:r>
              <a:rPr lang="fr-FR" sz="2800" dirty="0">
                <a:solidFill>
                  <a:srgbClr val="0070C0"/>
                </a:solidFill>
              </a:rPr>
              <a:t>Nature et composition de l’espace</a:t>
            </a:r>
            <a:br>
              <a:rPr lang="fr-FR" sz="3200" dirty="0"/>
            </a:br>
            <a:endParaRPr lang="fr-FR" sz="3200" dirty="0"/>
          </a:p>
        </p:txBody>
      </p:sp>
      <p:sp>
        <p:nvSpPr>
          <p:cNvPr id="3" name="Espace réservé du contenu 2"/>
          <p:cNvSpPr>
            <a:spLocks noGrp="1"/>
          </p:cNvSpPr>
          <p:nvPr>
            <p:ph idx="1"/>
            <p:custDataLst>
              <p:tags r:id="rId2"/>
            </p:custDataLst>
          </p:nvPr>
        </p:nvSpPr>
        <p:spPr>
          <a:xfrm>
            <a:off x="818712" y="1781666"/>
            <a:ext cx="10554574" cy="5076334"/>
          </a:xfrm>
        </p:spPr>
        <p:txBody>
          <a:bodyPr>
            <a:normAutofit fontScale="85000" lnSpcReduction="20000"/>
          </a:bodyPr>
          <a:lstStyle/>
          <a:p>
            <a:pPr marL="0" indent="0">
              <a:buNone/>
            </a:pPr>
            <a:endParaRPr lang="fr-FR" dirty="0"/>
          </a:p>
          <a:p>
            <a:pPr>
              <a:buAutoNum type="arabicParenR"/>
            </a:pPr>
            <a:r>
              <a:rPr lang="fr-FR" b="1" dirty="0"/>
              <a:t>NATURE DU TEMPS : </a:t>
            </a:r>
            <a:r>
              <a:rPr lang="fr-FR" dirty="0"/>
              <a:t>la nature du temps demeure un mystère en physique, mais on sait qu’il apparaît pour les humains, et les êtres vivants, comme étant linéaire. Pour étudier le temps, les historiens divisent l’histoire en périodes : antiquité, classique, renaissance, etc. Chaque historien.ne a sa période. C’est l’histoire. L’étude des écrits sur ces périodes, écrits à différentes périodes où on voit les choses différemment, s’appelle l’historicité. </a:t>
            </a:r>
          </a:p>
          <a:p>
            <a:pPr>
              <a:buAutoNum type="arabicParenR"/>
            </a:pPr>
            <a:endParaRPr lang="fr-FR" dirty="0"/>
          </a:p>
          <a:p>
            <a:pPr>
              <a:buAutoNum type="arabicParenR"/>
            </a:pPr>
            <a:r>
              <a:rPr lang="fr-FR" b="1" dirty="0"/>
              <a:t>NATURE DE L’ESPACE : </a:t>
            </a:r>
            <a:r>
              <a:rPr lang="fr-FR" dirty="0"/>
              <a:t>alors, quelle est la nature de l’espace ? Pas de théorie, svp, pensez à votre expérience de l’espace… Si vous y pensez, et pensez à votre quotidien, on comprend facilement que, contrairement au temps, la nature de l’espace est d’être « discontinu », « divisé », « morcelé ». Certes, on peut dire théoriquement que l’espace est un étendu, mais concrètement, cet étendu est divisé, concrètement, en lieux, une rue, un trottoir, un hall, un ascenseur, une salle de cours… et abstraitement, divisé par des caractéristiques humaines, sociales, culturelles, certaines visibles d’autres non. </a:t>
            </a:r>
            <a:endParaRPr lang="fr-FR" b="1" dirty="0"/>
          </a:p>
          <a:p>
            <a:pPr>
              <a:buAutoNum type="arabicParenR"/>
            </a:pPr>
            <a:endParaRPr lang="fr-FR" dirty="0"/>
          </a:p>
          <a:p>
            <a:pPr>
              <a:buAutoNum type="arabicParenR" startAt="3"/>
            </a:pPr>
            <a:r>
              <a:rPr lang="fr-FR" b="1" dirty="0"/>
              <a:t>COMPOSITION DE L’ESPACE : on pose donc que l’espace est composé</a:t>
            </a:r>
          </a:p>
          <a:p>
            <a:pPr marL="0" indent="0">
              <a:buNone/>
            </a:pPr>
            <a:r>
              <a:rPr lang="fr-FR" dirty="0"/>
              <a:t>         * de lieux, qui ont des fonctions et des significations, </a:t>
            </a:r>
          </a:p>
          <a:p>
            <a:pPr marL="0" indent="0">
              <a:buNone/>
            </a:pPr>
            <a:r>
              <a:rPr lang="fr-FR" dirty="0"/>
              <a:t>         * des choses, soit la matérialité et « naturalité » des lieux,</a:t>
            </a:r>
          </a:p>
          <a:p>
            <a:pPr marL="0" indent="0">
              <a:lnSpc>
                <a:spcPct val="120000"/>
              </a:lnSpc>
              <a:buNone/>
            </a:pPr>
            <a:r>
              <a:rPr lang="fr-FR" dirty="0"/>
              <a:t>         * des gens (individus, groupes, etc. Considérant le développement de la géographie du rapport 		      	   humain/animal, on dira, plus inclusivement : des êtres vivants), </a:t>
            </a:r>
          </a:p>
          <a:p>
            <a:pPr marL="0" indent="0">
              <a:buNone/>
            </a:pPr>
            <a:r>
              <a:rPr lang="fr-FR" dirty="0"/>
              <a:t>         * des choses qui se passent… (les phénomènes, diraient les sociologues).</a:t>
            </a:r>
          </a:p>
        </p:txBody>
      </p:sp>
    </p:spTree>
    <p:extLst>
      <p:ext uri="{BB962C8B-B14F-4D97-AF65-F5344CB8AC3E}">
        <p14:creationId xmlns:p14="http://schemas.microsoft.com/office/powerpoint/2010/main" val="1156787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39700"/>
            <a:ext cx="10571998" cy="1217760"/>
          </a:xfrm>
        </p:spPr>
        <p:txBody>
          <a:bodyPr/>
          <a:lstStyle/>
          <a:p>
            <a:pPr algn="ctr"/>
            <a:r>
              <a:rPr lang="fr-FR" sz="3200" dirty="0"/>
              <a:t>Préparation au mémoire : PP3</a:t>
            </a:r>
            <a:br>
              <a:rPr lang="fr-FR" sz="3200" dirty="0"/>
            </a:br>
            <a:r>
              <a:rPr lang="fr-FR" sz="3200" dirty="0">
                <a:solidFill>
                  <a:srgbClr val="0070C0"/>
                </a:solidFill>
              </a:rPr>
              <a:t>Les Entrées</a:t>
            </a:r>
            <a:r>
              <a:rPr lang="fr-FR" sz="3200" dirty="0"/>
              <a:t> </a:t>
            </a:r>
          </a:p>
        </p:txBody>
      </p:sp>
      <p:sp>
        <p:nvSpPr>
          <p:cNvPr id="3" name="Espace réservé du contenu 2"/>
          <p:cNvSpPr>
            <a:spLocks noGrp="1"/>
          </p:cNvSpPr>
          <p:nvPr>
            <p:ph idx="1"/>
            <p:custDataLst>
              <p:tags r:id="rId2"/>
            </p:custDataLst>
          </p:nvPr>
        </p:nvSpPr>
        <p:spPr>
          <a:xfrm>
            <a:off x="818712" y="2222287"/>
            <a:ext cx="10554574" cy="4305734"/>
          </a:xfrm>
        </p:spPr>
        <p:txBody>
          <a:bodyPr>
            <a:normAutofit fontScale="55000" lnSpcReduction="20000"/>
          </a:bodyPr>
          <a:lstStyle/>
          <a:p>
            <a:pPr marL="0" indent="0" algn="ctr">
              <a:buNone/>
            </a:pPr>
            <a:r>
              <a:rPr lang="fr-FR" sz="2300" b="1" dirty="0"/>
              <a:t>L’ESPACE SE COMPREND COMME LA CONFIGURATION DE SES COMPOSANTES </a:t>
            </a:r>
          </a:p>
          <a:p>
            <a:pPr marL="0" indent="0" algn="ctr">
              <a:buNone/>
            </a:pPr>
            <a:r>
              <a:rPr lang="fr-FR" sz="2300" b="1" dirty="0"/>
              <a:t>DANS L’ANALYSE, ON PRIVILÉGIE INÉVITABLEMENT UNE ENTRÉE</a:t>
            </a:r>
          </a:p>
          <a:p>
            <a:pPr marL="0" indent="0" algn="ctr">
              <a:buNone/>
            </a:pPr>
            <a:endParaRPr lang="fr-FR" sz="2500" b="1" dirty="0"/>
          </a:p>
          <a:p>
            <a:pPr marL="0" indent="0">
              <a:buNone/>
            </a:pPr>
            <a:r>
              <a:rPr lang="fr-FR" sz="2500" b="1" dirty="0"/>
              <a:t>HÉRACLITE, </a:t>
            </a:r>
            <a:r>
              <a:rPr lang="fr-FR" sz="2500" dirty="0"/>
              <a:t>penseur présocratique, pensait que, comme tout est en mouvement et change constamment, on ne pouvait tirer aucune vérité de ce qui se passe dans l’espace et la nature. Penseur obscure et hermétique, il est connu pour des formules et formulations intrigantes, sinon mystérieuses. Genre : « </a:t>
            </a:r>
            <a:r>
              <a:rPr lang="fr-FR" sz="2500" b="1" dirty="0"/>
              <a:t>on ne se baigne (ou saute) jamais deux fois dans le même fleuve ». </a:t>
            </a:r>
            <a:r>
              <a:rPr lang="fr-FR" sz="2500" dirty="0"/>
              <a:t>(</a:t>
            </a:r>
            <a:r>
              <a:rPr lang="fr-FR" sz="2500" dirty="0">
                <a:hlinkClick r:id="rId4"/>
              </a:rPr>
              <a:t>https://www.youtube.com/watch?v=BpvccA5z58U</a:t>
            </a:r>
            <a:r>
              <a:rPr lang="fr-FR" sz="2500" dirty="0"/>
              <a:t>). Penseur de l’</a:t>
            </a:r>
            <a:r>
              <a:rPr lang="fr-FR" sz="2500" b="1" dirty="0"/>
              <a:t>impermanence, </a:t>
            </a:r>
            <a:r>
              <a:rPr lang="fr-FR" sz="2500" dirty="0"/>
              <a:t>les bouddhistes disent la même chose différemment :  rien n’arrive deux fois, les phénomènes, les choses, les êtres, les situations, les sentiments évoluent, changent d’instant en instant. </a:t>
            </a:r>
          </a:p>
          <a:p>
            <a:pPr marL="0" indent="0">
              <a:buNone/>
            </a:pPr>
            <a:endParaRPr lang="fr-FR" sz="2500" dirty="0"/>
          </a:p>
          <a:p>
            <a:pPr marL="0" indent="0">
              <a:buNone/>
            </a:pPr>
            <a:r>
              <a:rPr lang="fr-FR" sz="2500" dirty="0"/>
              <a:t>Quel rapport avec l’espace et la recherche en géographie ? </a:t>
            </a:r>
          </a:p>
          <a:p>
            <a:pPr marL="0" indent="0">
              <a:buNone/>
            </a:pPr>
            <a:r>
              <a:rPr lang="fr-FR" sz="2500" dirty="0"/>
              <a:t>1) S’inspirant de ces philosophies, on pose qu’une recherche privilégie nécessairement une « entrée » même si les éléments de l’équation géographique sont toujours présents. En somme, on ne peut pas entrer par deux portes à la fois, inévitablement. </a:t>
            </a:r>
          </a:p>
          <a:p>
            <a:pPr marL="0" indent="0">
              <a:buNone/>
            </a:pPr>
            <a:r>
              <a:rPr lang="fr-FR" sz="2500" dirty="0"/>
              <a:t> 2) L'entrée choisie a une grande importance sur le choix des méthodologies, mais aussi sur la problématisation. Une entrée par les gens diffère d’une entrée par l’espace, même si ce sont les mêmes éléments qui sont combinés. </a:t>
            </a:r>
          </a:p>
          <a:p>
            <a:pPr marL="0" indent="0">
              <a:buNone/>
            </a:pPr>
            <a:endParaRPr lang="fr-FR" dirty="0"/>
          </a:p>
        </p:txBody>
      </p:sp>
    </p:spTree>
    <p:extLst>
      <p:ext uri="{BB962C8B-B14F-4D97-AF65-F5344CB8AC3E}">
        <p14:creationId xmlns:p14="http://schemas.microsoft.com/office/powerpoint/2010/main" val="1349241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27000"/>
            <a:ext cx="10571998" cy="1290638"/>
          </a:xfrm>
        </p:spPr>
        <p:txBody>
          <a:bodyPr/>
          <a:lstStyle/>
          <a:p>
            <a:pPr algn="ctr"/>
            <a:r>
              <a:rPr lang="fr-FR" sz="3200" dirty="0"/>
              <a:t>Préparation au mémoire : PP3</a:t>
            </a:r>
            <a:br>
              <a:rPr lang="fr-FR" sz="3200" dirty="0"/>
            </a:br>
            <a:r>
              <a:rPr lang="fr-FR" sz="2400" dirty="0">
                <a:solidFill>
                  <a:srgbClr val="0070C0"/>
                </a:solidFill>
              </a:rPr>
              <a:t>Entrées et configuration de la recherche </a:t>
            </a:r>
          </a:p>
        </p:txBody>
      </p:sp>
      <p:sp>
        <p:nvSpPr>
          <p:cNvPr id="3" name="Espace réservé du contenu 2"/>
          <p:cNvSpPr>
            <a:spLocks noGrp="1"/>
          </p:cNvSpPr>
          <p:nvPr>
            <p:ph idx="1"/>
            <p:custDataLst>
              <p:tags r:id="rId2"/>
            </p:custDataLst>
          </p:nvPr>
        </p:nvSpPr>
        <p:spPr/>
        <p:txBody>
          <a:bodyPr>
            <a:normAutofit fontScale="85000" lnSpcReduction="20000"/>
          </a:bodyPr>
          <a:lstStyle/>
          <a:p>
            <a:pPr lvl="0"/>
            <a:endParaRPr lang="fr-FR" dirty="0"/>
          </a:p>
          <a:p>
            <a:pPr lvl="0"/>
            <a:endParaRPr lang="fr-FR" dirty="0"/>
          </a:p>
          <a:p>
            <a:pPr lvl="0"/>
            <a:r>
              <a:rPr lang="fr-FR" dirty="0"/>
              <a:t>L’entrée que l’on privilégie est le point de départ de la configuration de la recherche, même si, quelle que soit l’entrée, les composantes de l’espace sont toujours présents. Cela permet de préciser la question de la recherche, de formuler la problématisation, et de </a:t>
            </a:r>
            <a:r>
              <a:rPr lang="fr-FR" dirty="0" err="1"/>
              <a:t>coisir</a:t>
            </a:r>
            <a:r>
              <a:rPr lang="fr-FR" dirty="0"/>
              <a:t> les méthodes appropriées, dont le type de terrain. </a:t>
            </a:r>
          </a:p>
          <a:p>
            <a:pPr lvl="0"/>
            <a:r>
              <a:rPr lang="fr-FR" dirty="0"/>
              <a:t>On peut par exemple étudier la Bretagne en focalisant sur les Bretons (les gens) ou sur l’espace Breton (les lieux, les régions), sur l’architecture (la matérialité) ou encoure sur le nationalisme ou régionalisme breton (les choses qui se passent). </a:t>
            </a:r>
          </a:p>
          <a:p>
            <a:pPr lvl="0"/>
            <a:r>
              <a:rPr lang="fr-FR" dirty="0"/>
              <a:t>Dans chaque cas, les 4 dimensions sont toujours là, mais la problématisation et les méthodes seront différentes si on privilégie une entrée plutôt qu’une autre. Si on privilégie une entrée par les gens, il faudra certainement une enquête, des entretiens, un questionnaire ; les données seront inévitablement plus qualitatives, et donc les méthodes aussi. Si on privilégie les lieux, il faudra d’autres sources d’information. </a:t>
            </a:r>
          </a:p>
          <a:p>
            <a:pPr lvl="0"/>
            <a:r>
              <a:rPr lang="fr-FR" dirty="0"/>
              <a:t>La problématisation est l’agencement des ces composantes à partir d’une question de recherche sur la base de l’entrée choisie. </a:t>
            </a:r>
          </a:p>
          <a:p>
            <a:endParaRPr lang="fr-FR" dirty="0"/>
          </a:p>
          <a:p>
            <a:pPr marL="0" indent="0">
              <a:buNone/>
            </a:pPr>
            <a:endParaRPr lang="fr-FR" dirty="0"/>
          </a:p>
        </p:txBody>
      </p:sp>
    </p:spTree>
    <p:extLst>
      <p:ext uri="{BB962C8B-B14F-4D97-AF65-F5344CB8AC3E}">
        <p14:creationId xmlns:p14="http://schemas.microsoft.com/office/powerpoint/2010/main" val="6952383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otalTime>4316</TotalTime>
  <Words>1167</Words>
  <Application>Microsoft Office PowerPoint</Application>
  <PresentationFormat>Grand écran</PresentationFormat>
  <Paragraphs>45</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Century Gothic</vt:lpstr>
      <vt:lpstr>Wingdings 2</vt:lpstr>
      <vt:lpstr>Concis</vt:lpstr>
      <vt:lpstr>                         Master CPP Préparation au mémoire   PP3    L’ESPACE GÉOGRAPHIQUE Entrées et configuration de la recherche </vt:lpstr>
      <vt:lpstr>Préparation au mémoire : PP3 L’espace géographique 1 </vt:lpstr>
      <vt:lpstr>Préparation au mémoire : PP3 L’espace géographique 2 Mon sujet est-il géographique ? </vt:lpstr>
      <vt:lpstr>Préparation au mémoire : PP3 L’espace géographique 3</vt:lpstr>
      <vt:lpstr>   Préparation au mémoire : PP3 Nature et composition de l’espace </vt:lpstr>
      <vt:lpstr>Préparation au mémoire : PP3 Les Entrées </vt:lpstr>
      <vt:lpstr>Préparation au mémoire : PP3 Entrées et configuration de la recherche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Louis DUPONT</dc:creator>
  <cp:lastModifiedBy>Evaluateur</cp:lastModifiedBy>
  <cp:revision>34</cp:revision>
  <dcterms:created xsi:type="dcterms:W3CDTF">2023-01-27T15:53:12Z</dcterms:created>
  <dcterms:modified xsi:type="dcterms:W3CDTF">2024-01-18T14:10:09Z</dcterms:modified>
</cp:coreProperties>
</file>