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60" r:id="rId3"/>
    <p:sldId id="263" r:id="rId4"/>
    <p:sldId id="265" r:id="rId5"/>
    <p:sldId id="271" r:id="rId6"/>
    <p:sldId id="268" r:id="rId7"/>
    <p:sldId id="272" r:id="rId8"/>
    <p:sldId id="270" r:id="rId9"/>
    <p:sldId id="276" r:id="rId10"/>
    <p:sldId id="277" r:id="rId11"/>
    <p:sldId id="274" r:id="rId12"/>
    <p:sldId id="273" r:id="rId13"/>
    <p:sldId id="298"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napToObjects="1">
      <p:cViewPr varScale="1">
        <p:scale>
          <a:sx n="90" d="100"/>
          <a:sy n="90" d="100"/>
        </p:scale>
        <p:origin x="-18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03/04/22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03/04/22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03/04/22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03/04/22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3A9A7CB-BEE6-4F99-898E-913F06E8E125}" type="datetime1">
              <a:rPr lang="en-US" smtClean="0"/>
              <a:pPr/>
              <a:t>03/04/22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03/04/22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03/04/22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03/04/22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03/04/22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BEE1B38-C5EB-4D66-9137-0AFE9CDEDE8F}" type="datetime1">
              <a:rPr lang="en-US" smtClean="0"/>
              <a:pPr/>
              <a:t>03/04/22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327B613C-1AD7-49D3-885D-F654C5CDBAA6}" type="datetime1">
              <a:rPr lang="en-US" smtClean="0"/>
              <a:pPr/>
              <a:t>03/04/22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03/04/22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r-FR" b="1" dirty="0" smtClean="0"/>
              <a:t>L3 Sociologie des religions</a:t>
            </a:r>
            <a:r>
              <a:rPr lang="fr-FR" dirty="0" smtClean="0"/>
              <a:t/>
            </a:r>
            <a:br>
              <a:rPr lang="fr-FR" dirty="0" smtClean="0"/>
            </a:br>
            <a:endParaRPr lang="fr-FR" dirty="0"/>
          </a:p>
        </p:txBody>
      </p:sp>
      <p:sp>
        <p:nvSpPr>
          <p:cNvPr id="3" name="Subtitle 2"/>
          <p:cNvSpPr>
            <a:spLocks noGrp="1"/>
          </p:cNvSpPr>
          <p:nvPr>
            <p:ph type="subTitle" idx="1"/>
          </p:nvPr>
        </p:nvSpPr>
        <p:spPr/>
        <p:txBody>
          <a:bodyPr/>
          <a:lstStyle/>
          <a:p>
            <a:r>
              <a:rPr lang="fr-FR" dirty="0" smtClean="0"/>
              <a:t>Sébastien Mosbah-Natanson</a:t>
            </a:r>
          </a:p>
          <a:p>
            <a:r>
              <a:rPr lang="fr-FR" dirty="0" err="1"/>
              <a:t>s</a:t>
            </a:r>
            <a:r>
              <a:rPr lang="fr-FR" dirty="0" err="1" smtClean="0"/>
              <a:t>ebastien.mosbah_natanson@sorbonne-universite.fr</a:t>
            </a:r>
            <a:endParaRPr lang="fr-FR" dirty="0"/>
          </a:p>
        </p:txBody>
      </p:sp>
    </p:spTree>
    <p:extLst>
      <p:ext uri="{BB962C8B-B14F-4D97-AF65-F5344CB8AC3E}">
        <p14:creationId xmlns:p14="http://schemas.microsoft.com/office/powerpoint/2010/main" val="568415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lnSpcReduction="10000"/>
          </a:bodyPr>
          <a:lstStyle/>
          <a:p>
            <a:r>
              <a:rPr lang="fr-FR" sz="2400" dirty="0"/>
              <a:t>Le premier type est le Prêtre qui représente l’autorité religieuse de l’Eglise. Il tire son autorité de la fonction qui lui a été attribuée par l’institution, il est le porte-parole de cette institution. </a:t>
            </a:r>
            <a:endParaRPr lang="fr-FR" sz="2400" dirty="0" smtClean="0"/>
          </a:p>
          <a:p>
            <a:pPr marL="114300" indent="0">
              <a:buNone/>
            </a:pPr>
            <a:endParaRPr lang="fr-FR" sz="2400" dirty="0" smtClean="0"/>
          </a:p>
          <a:p>
            <a:r>
              <a:rPr lang="fr-FR" sz="2400" dirty="0" smtClean="0"/>
              <a:t>Le </a:t>
            </a:r>
            <a:r>
              <a:rPr lang="fr-FR" sz="2400" dirty="0"/>
              <a:t>second type d’autorité religieuse est représenté par le Sorcier ou le Magicien. Il exerce une autorité religieuse personnelle, non institutionnalisée, auprès d’une clientèle qui reconnaît ses talents, ses techniques, son savoir-faire </a:t>
            </a:r>
            <a:endParaRPr lang="fr-FR" sz="2400" dirty="0" smtClean="0"/>
          </a:p>
          <a:p>
            <a:pPr marL="114300" indent="0">
              <a:buNone/>
            </a:pPr>
            <a:endParaRPr lang="fr-FR" sz="2400" dirty="0" smtClean="0"/>
          </a:p>
          <a:p>
            <a:r>
              <a:rPr lang="fr-FR" sz="2400" dirty="0" smtClean="0"/>
              <a:t>Le </a:t>
            </a:r>
            <a:r>
              <a:rPr lang="fr-FR" sz="2400" dirty="0"/>
              <a:t>dernier type d’autorité religieuse qui est celui sur lequel Weber a beaucoup écrit est le Prophète. </a:t>
            </a:r>
            <a:endParaRPr lang="fr-FR" sz="2400" dirty="0" smtClean="0"/>
          </a:p>
        </p:txBody>
      </p:sp>
    </p:spTree>
    <p:extLst>
      <p:ext uri="{BB962C8B-B14F-4D97-AF65-F5344CB8AC3E}">
        <p14:creationId xmlns:p14="http://schemas.microsoft.com/office/powerpoint/2010/main" val="305497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a:bodyPr>
          <a:lstStyle/>
          <a:p>
            <a:pPr marL="114300" indent="0">
              <a:buNone/>
            </a:pPr>
            <a:r>
              <a:rPr lang="fr-FR" sz="2400" b="1" dirty="0" smtClean="0"/>
              <a:t>2.3 L’autorité religieuse du prophète : une rupture charismatique ?</a:t>
            </a:r>
          </a:p>
          <a:p>
            <a:pPr>
              <a:buFontTx/>
              <a:buChar char="-"/>
            </a:pPr>
            <a:r>
              <a:rPr lang="fr-FR" sz="2400" dirty="0" smtClean="0"/>
              <a:t>Le prophète dispose d’un </a:t>
            </a:r>
            <a:r>
              <a:rPr lang="fr-FR" sz="2400" dirty="0"/>
              <a:t>charisme </a:t>
            </a:r>
            <a:r>
              <a:rPr lang="fr-FR" sz="2400" dirty="0" smtClean="0"/>
              <a:t>personnel : «</a:t>
            </a:r>
            <a:r>
              <a:rPr lang="fr-FR" sz="2400" dirty="0"/>
              <a:t> un porteur de charismes purement personnels qui, en vertu de sa mission, proclame une doctrine religieuse ou un commandement divin ». </a:t>
            </a:r>
            <a:endParaRPr lang="fr-FR" sz="2400" dirty="0" smtClean="0"/>
          </a:p>
          <a:p>
            <a:pPr>
              <a:buFontTx/>
              <a:buChar char="-"/>
            </a:pPr>
            <a:r>
              <a:rPr lang="fr-FR" sz="2400" dirty="0" smtClean="0"/>
              <a:t>Ce charisme </a:t>
            </a:r>
            <a:r>
              <a:rPr lang="fr-FR" sz="2400" dirty="0"/>
              <a:t>doit faire l’objet d’une reconnaissance par ceux qui sont dominés, mais cette reconnaissance doit être libre, non contrainte. Weber va plus loin en disant que la prophétie, pour fonctionner, doit correspondre aux attentes de la société, donc doit s’inscrire dans une conjoncture sociale favorable. </a:t>
            </a:r>
            <a:endParaRPr lang="fr-FR" sz="2400" dirty="0" smtClean="0"/>
          </a:p>
        </p:txBody>
      </p:sp>
    </p:spTree>
    <p:extLst>
      <p:ext uri="{BB962C8B-B14F-4D97-AF65-F5344CB8AC3E}">
        <p14:creationId xmlns:p14="http://schemas.microsoft.com/office/powerpoint/2010/main" val="2871866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a:bodyPr>
          <a:lstStyle/>
          <a:p>
            <a:r>
              <a:rPr lang="fr-FR" dirty="0"/>
              <a:t>Le premier type de prophétie est la </a:t>
            </a:r>
            <a:r>
              <a:rPr lang="fr-FR" b="1" dirty="0"/>
              <a:t>« prophétie éthique » </a:t>
            </a:r>
            <a:r>
              <a:rPr lang="fr-FR" dirty="0"/>
              <a:t>ou de « mission ». Cette prophétie se veut être l’instrument annonciateur de Dieu ou de la volonté de Dieu. </a:t>
            </a:r>
            <a:endParaRPr lang="fr-FR" dirty="0" smtClean="0"/>
          </a:p>
          <a:p>
            <a:r>
              <a:rPr lang="fr-FR" dirty="0" smtClean="0"/>
              <a:t>En </a:t>
            </a:r>
            <a:r>
              <a:rPr lang="fr-FR" dirty="0"/>
              <a:t>fait, il s’agit d’un discours qui vise au changement </a:t>
            </a:r>
            <a:r>
              <a:rPr lang="fr-FR" dirty="0" smtClean="0"/>
              <a:t>social. </a:t>
            </a:r>
            <a:r>
              <a:rPr lang="fr-FR" dirty="0"/>
              <a:t>Weber trouve les modèles dans les prophètes de l’Ancien Testament. </a:t>
            </a:r>
            <a:endParaRPr lang="fr-FR" dirty="0" smtClean="0"/>
          </a:p>
          <a:p>
            <a:r>
              <a:rPr lang="fr-FR" dirty="0" smtClean="0"/>
              <a:t>Ce </a:t>
            </a:r>
            <a:r>
              <a:rPr lang="fr-FR" dirty="0"/>
              <a:t>type de prophétie correspond aux prophéties des grande religions monothéistes du Proche-Orient et de l’Occident. </a:t>
            </a:r>
            <a:endParaRPr lang="fr-FR" dirty="0" smtClean="0"/>
          </a:p>
          <a:p>
            <a:endParaRPr lang="fr-FR" dirty="0"/>
          </a:p>
        </p:txBody>
      </p:sp>
    </p:spTree>
    <p:extLst>
      <p:ext uri="{BB962C8B-B14F-4D97-AF65-F5344CB8AC3E}">
        <p14:creationId xmlns:p14="http://schemas.microsoft.com/office/powerpoint/2010/main" val="39165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Le deuxième type de prophétie est ce que Weber appelle la </a:t>
            </a:r>
            <a:r>
              <a:rPr lang="fr-FR" b="1" dirty="0"/>
              <a:t>« prophétie exemplaire »</a:t>
            </a:r>
            <a:r>
              <a:rPr lang="fr-FR" dirty="0"/>
              <a:t>. Elle ne vise pas à instaurer une nouvelle société, mais elle cherche une voie personnelle qui permet de dépasser la réalité sociale, et qui vise en fait généralement plutôt une vie contemplative. </a:t>
            </a:r>
            <a:endParaRPr lang="fr-FR" dirty="0" smtClean="0"/>
          </a:p>
          <a:p>
            <a:r>
              <a:rPr lang="fr-FR" dirty="0" smtClean="0"/>
              <a:t>Il </a:t>
            </a:r>
            <a:r>
              <a:rPr lang="fr-FR" dirty="0"/>
              <a:t>s’agit de montrer « la voie du salut par l’exemple personnel », et donc d’engendrer par là des disciples qui suivront l’exemple du maître, du prophète. </a:t>
            </a:r>
            <a:endParaRPr lang="fr-FR" dirty="0" smtClean="0"/>
          </a:p>
          <a:p>
            <a:r>
              <a:rPr lang="fr-FR" dirty="0" smtClean="0"/>
              <a:t>Ce </a:t>
            </a:r>
            <a:r>
              <a:rPr lang="fr-FR" dirty="0"/>
              <a:t>type de prophétie concerne plutôt l’extrême orient, avec les cas de Bouddha en Inde, ou de Lao-Tseu en Chine.</a:t>
            </a:r>
            <a:endParaRPr lang="en-US" dirty="0"/>
          </a:p>
          <a:p>
            <a:endParaRPr lang="fr-FR" dirty="0"/>
          </a:p>
        </p:txBody>
      </p:sp>
    </p:spTree>
    <p:extLst>
      <p:ext uri="{BB962C8B-B14F-4D97-AF65-F5344CB8AC3E}">
        <p14:creationId xmlns:p14="http://schemas.microsoft.com/office/powerpoint/2010/main" val="3847328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a:t>
            </a:r>
            <a:r>
              <a:rPr lang="fr-FR" sz="4000" dirty="0" smtClean="0"/>
              <a:t>religion</a:t>
            </a:r>
            <a:endParaRPr lang="fr-FR" sz="4000" dirty="0"/>
          </a:p>
        </p:txBody>
      </p:sp>
      <p:sp>
        <p:nvSpPr>
          <p:cNvPr id="3" name="Content Placeholder 2"/>
          <p:cNvSpPr>
            <a:spLocks noGrp="1"/>
          </p:cNvSpPr>
          <p:nvPr>
            <p:ph idx="1"/>
          </p:nvPr>
        </p:nvSpPr>
        <p:spPr/>
        <p:txBody>
          <a:bodyPr/>
          <a:lstStyle/>
          <a:p>
            <a:pPr marL="114300" indent="0">
              <a:buNone/>
            </a:pPr>
            <a:r>
              <a:rPr lang="fr-FR" sz="3200" b="1" dirty="0" smtClean="0"/>
              <a:t>III. Religions et capitalisme</a:t>
            </a:r>
          </a:p>
          <a:p>
            <a:pPr marL="114300" indent="0">
              <a:buNone/>
            </a:pPr>
            <a:r>
              <a:rPr lang="fr-FR" sz="2400" b="1" u="sng" dirty="0"/>
              <a:t>3.1 L’éthique protestante et l’esprit du capitalisme</a:t>
            </a:r>
          </a:p>
          <a:p>
            <a:pPr marL="114300" indent="0">
              <a:buNone/>
            </a:pPr>
            <a:endParaRPr lang="fr-FR" sz="2400" b="1" dirty="0" smtClean="0"/>
          </a:p>
          <a:p>
            <a:r>
              <a:rPr lang="fr-FR" sz="2400" dirty="0"/>
              <a:t>D</a:t>
            </a:r>
            <a:r>
              <a:rPr lang="fr-FR" sz="2400" dirty="0" smtClean="0"/>
              <a:t>eux </a:t>
            </a:r>
            <a:r>
              <a:rPr lang="fr-FR" sz="2400" dirty="0"/>
              <a:t>articles publiés en 1904 et 1905 dans la sa revue </a:t>
            </a:r>
            <a:r>
              <a:rPr lang="fr-FR" sz="2400" i="1" dirty="0" err="1" smtClean="0"/>
              <a:t>Archiv</a:t>
            </a:r>
            <a:r>
              <a:rPr lang="fr-FR" sz="2400" i="1" dirty="0" smtClean="0"/>
              <a:t> </a:t>
            </a:r>
            <a:r>
              <a:rPr lang="fr-FR" sz="2400" i="1" dirty="0" err="1" smtClean="0"/>
              <a:t>für</a:t>
            </a:r>
            <a:r>
              <a:rPr lang="fr-FR" sz="2400" i="1" dirty="0" smtClean="0"/>
              <a:t> </a:t>
            </a:r>
            <a:r>
              <a:rPr lang="fr-FR" sz="2400" i="1" dirty="0" err="1" smtClean="0"/>
              <a:t>Sozialwissenschaft</a:t>
            </a:r>
            <a:r>
              <a:rPr lang="fr-FR" sz="2400" i="1" dirty="0" smtClean="0"/>
              <a:t> </a:t>
            </a:r>
            <a:r>
              <a:rPr lang="fr-FR" sz="2400" i="1" dirty="0" err="1" smtClean="0"/>
              <a:t>und</a:t>
            </a:r>
            <a:r>
              <a:rPr lang="fr-FR" sz="2400" i="1" dirty="0" smtClean="0"/>
              <a:t> </a:t>
            </a:r>
            <a:r>
              <a:rPr lang="fr-FR" sz="2400" i="1" dirty="0" err="1" smtClean="0"/>
              <a:t>sozialpolitik</a:t>
            </a:r>
            <a:r>
              <a:rPr lang="fr-FR" sz="2400" dirty="0" smtClean="0"/>
              <a:t>. </a:t>
            </a:r>
          </a:p>
          <a:p>
            <a:endParaRPr lang="fr-FR" sz="2400" dirty="0"/>
          </a:p>
          <a:p>
            <a:r>
              <a:rPr lang="fr-FR" sz="2400" dirty="0" smtClean="0"/>
              <a:t>Ces </a:t>
            </a:r>
            <a:r>
              <a:rPr lang="fr-FR" sz="2400" dirty="0"/>
              <a:t>deux articles sont intitulés « L’éthique protestante et l’esprit du capitalisme », avec comme sous-titre pour le premier « Le problème » </a:t>
            </a:r>
            <a:endParaRPr lang="fr-FR" sz="2400" dirty="0" smtClean="0"/>
          </a:p>
          <a:p>
            <a:r>
              <a:rPr lang="fr-FR" sz="2400" dirty="0"/>
              <a:t>E</a:t>
            </a:r>
            <a:r>
              <a:rPr lang="fr-FR" sz="2400" dirty="0" smtClean="0"/>
              <a:t>t </a:t>
            </a:r>
            <a:r>
              <a:rPr lang="fr-FR" sz="2400" dirty="0"/>
              <a:t>le second « L’éthique de la profession comme vocation dans le protestantisme ascétique ». </a:t>
            </a:r>
            <a:endParaRPr lang="fr-FR" sz="2400" b="1" dirty="0" smtClean="0"/>
          </a:p>
          <a:p>
            <a:pPr marL="114300" indent="0">
              <a:buNone/>
            </a:pPr>
            <a:endParaRPr lang="fr-FR" sz="2400" b="1" dirty="0"/>
          </a:p>
          <a:p>
            <a:pPr marL="114300" indent="0">
              <a:buNone/>
            </a:pPr>
            <a:endParaRPr lang="fr-FR" dirty="0"/>
          </a:p>
        </p:txBody>
      </p:sp>
    </p:spTree>
    <p:extLst>
      <p:ext uri="{BB962C8B-B14F-4D97-AF65-F5344CB8AC3E}">
        <p14:creationId xmlns:p14="http://schemas.microsoft.com/office/powerpoint/2010/main" val="2219957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a:bodyPr>
          <a:lstStyle/>
          <a:p>
            <a:r>
              <a:rPr lang="fr-FR" dirty="0" smtClean="0"/>
              <a:t>La </a:t>
            </a:r>
            <a:r>
              <a:rPr lang="fr-FR" dirty="0"/>
              <a:t>thèse centrale de l’ouvrage, </a:t>
            </a:r>
            <a:r>
              <a:rPr lang="fr-FR" dirty="0" smtClean="0"/>
              <a:t>est que </a:t>
            </a:r>
            <a:r>
              <a:rPr lang="fr-FR" dirty="0"/>
              <a:t>le protestantisme, et plus précisément le calvinisme et d’autres courants protestants proches, ont favorisé </a:t>
            </a:r>
            <a:r>
              <a:rPr lang="fr-FR" b="1" dirty="0"/>
              <a:t>l’émergence d’une conduite de vie rationnelle</a:t>
            </a:r>
            <a:r>
              <a:rPr lang="fr-FR" dirty="0"/>
              <a:t>, au départ basé sur des motifs </a:t>
            </a:r>
            <a:r>
              <a:rPr lang="fr-FR" dirty="0" smtClean="0"/>
              <a:t>religieux. </a:t>
            </a:r>
          </a:p>
          <a:p>
            <a:endParaRPr lang="fr-FR" dirty="0" smtClean="0"/>
          </a:p>
          <a:p>
            <a:r>
              <a:rPr lang="fr-FR" dirty="0" smtClean="0"/>
              <a:t>Cette </a:t>
            </a:r>
            <a:r>
              <a:rPr lang="fr-FR" dirty="0"/>
              <a:t>rationalisation de la conduite de la vie s’est concrétisée, sur le plan du comportement économique, par une </a:t>
            </a:r>
            <a:r>
              <a:rPr lang="fr-FR" b="1" dirty="0"/>
              <a:t>valorisation très poussée du travail</a:t>
            </a:r>
            <a:r>
              <a:rPr lang="fr-FR" dirty="0"/>
              <a:t>, par une éthique du devoir de travail, et aussi concrètement par la double volonté d’enrichissement et de </a:t>
            </a:r>
            <a:r>
              <a:rPr lang="fr-FR" dirty="0" smtClean="0"/>
              <a:t>frugalité.</a:t>
            </a:r>
            <a:endParaRPr lang="fr-FR" dirty="0"/>
          </a:p>
          <a:p>
            <a:pPr marL="114300" indent="0">
              <a:buNone/>
            </a:pPr>
            <a:r>
              <a:rPr lang="fr-FR" dirty="0" smtClean="0"/>
              <a:t> </a:t>
            </a:r>
          </a:p>
          <a:p>
            <a:r>
              <a:rPr lang="fr-FR" dirty="0" smtClean="0"/>
              <a:t>Ces </a:t>
            </a:r>
            <a:r>
              <a:rPr lang="fr-FR" dirty="0"/>
              <a:t>comportements se sont retrouvés à favoriser le développement du capitalisme moderne. </a:t>
            </a:r>
          </a:p>
        </p:txBody>
      </p:sp>
    </p:spTree>
    <p:extLst>
      <p:ext uri="{BB962C8B-B14F-4D97-AF65-F5344CB8AC3E}">
        <p14:creationId xmlns:p14="http://schemas.microsoft.com/office/powerpoint/2010/main" val="334295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smtClean="0"/>
              <a:t>Il faut </a:t>
            </a:r>
            <a:r>
              <a:rPr lang="fr-FR" dirty="0"/>
              <a:t>mettre en garde contre une interprétation unilatérale et simpliste de la thèse wébérienne. </a:t>
            </a:r>
            <a:endParaRPr lang="fr-FR" dirty="0" smtClean="0"/>
          </a:p>
          <a:p>
            <a:pPr marL="114300" indent="0">
              <a:buNone/>
            </a:pPr>
            <a:endParaRPr lang="fr-FR" dirty="0" smtClean="0"/>
          </a:p>
          <a:p>
            <a:r>
              <a:rPr lang="fr-FR" dirty="0" smtClean="0"/>
              <a:t>Non</a:t>
            </a:r>
            <a:r>
              <a:rPr lang="fr-FR" dirty="0"/>
              <a:t>, Weber n’affirme pas que le protestantisme est la cause du capitalisme. Il n’affirme pas dans une perspective </a:t>
            </a:r>
            <a:r>
              <a:rPr lang="fr-FR" dirty="0" err="1"/>
              <a:t>anti-marxiste</a:t>
            </a:r>
            <a:r>
              <a:rPr lang="fr-FR" dirty="0"/>
              <a:t> que les idées ou les valeurs sont la cause des faits </a:t>
            </a:r>
            <a:r>
              <a:rPr lang="fr-FR" dirty="0" smtClean="0"/>
              <a:t>économiques.</a:t>
            </a:r>
          </a:p>
          <a:p>
            <a:pPr marL="114300" indent="0">
              <a:buNone/>
            </a:pPr>
            <a:endParaRPr lang="fr-FR" dirty="0" smtClean="0"/>
          </a:p>
          <a:p>
            <a:r>
              <a:rPr lang="fr-FR" dirty="0" smtClean="0"/>
              <a:t>Il préfère parler d’ «</a:t>
            </a:r>
            <a:r>
              <a:rPr lang="fr-FR" b="1" dirty="0" smtClean="0"/>
              <a:t> affinités électives</a:t>
            </a:r>
            <a:r>
              <a:rPr lang="fr-FR" dirty="0" smtClean="0"/>
              <a:t> » (expression reprise de Goethe) entre protestantisme et capitalisme dont il dresse des idéaux-types.</a:t>
            </a:r>
            <a:endParaRPr lang="fr-FR" dirty="0"/>
          </a:p>
        </p:txBody>
      </p:sp>
    </p:spTree>
    <p:extLst>
      <p:ext uri="{BB962C8B-B14F-4D97-AF65-F5344CB8AC3E}">
        <p14:creationId xmlns:p14="http://schemas.microsoft.com/office/powerpoint/2010/main" val="887666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b="1" u="sng" dirty="0" smtClean="0"/>
              <a:t>3.2 La démonstration </a:t>
            </a:r>
            <a:r>
              <a:rPr lang="fr-FR" b="1" u="sng" dirty="0" err="1" smtClean="0"/>
              <a:t>wéberienne</a:t>
            </a:r>
            <a:r>
              <a:rPr lang="fr-FR" b="1" u="sng" dirty="0" smtClean="0"/>
              <a:t> :</a:t>
            </a:r>
          </a:p>
          <a:p>
            <a:pPr marL="114300" indent="0">
              <a:buNone/>
            </a:pPr>
            <a:r>
              <a:rPr lang="fr-FR" b="1" dirty="0"/>
              <a:t>Le constat, statistique et historique, est celui d’une prépondérance des protestants dans l’élite économique allemande de son époque, mais aussi historiquement.</a:t>
            </a:r>
            <a:r>
              <a:rPr lang="fr-FR" dirty="0"/>
              <a:t> </a:t>
            </a:r>
            <a:endParaRPr lang="fr-FR" dirty="0" smtClean="0"/>
          </a:p>
          <a:p>
            <a:pPr marL="114300" indent="0">
              <a:buNone/>
            </a:pPr>
            <a:endParaRPr lang="fr-FR" dirty="0"/>
          </a:p>
          <a:p>
            <a:pPr marL="114300" indent="0">
              <a:buNone/>
            </a:pPr>
            <a:r>
              <a:rPr lang="fr-FR" dirty="0" smtClean="0"/>
              <a:t>Comment l’expliquer ?</a:t>
            </a:r>
          </a:p>
          <a:p>
            <a:pPr marL="114300" indent="0">
              <a:buNone/>
            </a:pPr>
            <a:endParaRPr lang="fr-FR" dirty="0"/>
          </a:p>
          <a:p>
            <a:pPr marL="114300" indent="0">
              <a:buNone/>
            </a:pPr>
            <a:r>
              <a:rPr lang="fr-FR" dirty="0" smtClean="0"/>
              <a:t>Weber écarte deux hypothèses :</a:t>
            </a:r>
          </a:p>
          <a:p>
            <a:pPr>
              <a:buFontTx/>
              <a:buChar char="-"/>
            </a:pPr>
            <a:r>
              <a:rPr lang="fr-FR" dirty="0" smtClean="0"/>
              <a:t>celle </a:t>
            </a:r>
            <a:r>
              <a:rPr lang="fr-FR" dirty="0"/>
              <a:t>de l’investissement économique supérieur des </a:t>
            </a:r>
            <a:r>
              <a:rPr lang="fr-FR" dirty="0" smtClean="0"/>
              <a:t>minorités</a:t>
            </a:r>
          </a:p>
          <a:p>
            <a:pPr>
              <a:buFontTx/>
              <a:buChar char="-"/>
            </a:pPr>
            <a:r>
              <a:rPr lang="fr-FR" dirty="0"/>
              <a:t>une interprétation trop simpliste de la différence entre catholicisme et protestantisme</a:t>
            </a:r>
            <a:r>
              <a:rPr lang="en-US" dirty="0"/>
              <a:t> </a:t>
            </a:r>
            <a:r>
              <a:rPr lang="en-US" dirty="0" smtClean="0"/>
              <a:t> </a:t>
            </a:r>
          </a:p>
          <a:p>
            <a:pPr>
              <a:buFontTx/>
              <a:buChar char="-"/>
            </a:pPr>
            <a:endParaRPr lang="fr-FR" dirty="0" smtClean="0"/>
          </a:p>
          <a:p>
            <a:pPr marL="114300" indent="0">
              <a:buNone/>
            </a:pPr>
            <a:endParaRPr lang="fr-FR" dirty="0"/>
          </a:p>
          <a:p>
            <a:pPr marL="114300" indent="0">
              <a:buNone/>
            </a:pPr>
            <a:endParaRPr lang="fr-FR" dirty="0"/>
          </a:p>
        </p:txBody>
      </p:sp>
    </p:spTree>
    <p:extLst>
      <p:ext uri="{BB962C8B-B14F-4D97-AF65-F5344CB8AC3E}">
        <p14:creationId xmlns:p14="http://schemas.microsoft.com/office/powerpoint/2010/main" val="1727659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b="1" dirty="0" smtClean="0"/>
              <a:t> </a:t>
            </a:r>
            <a:r>
              <a:rPr lang="fr-FR" dirty="0"/>
              <a:t>Weber avance que </a:t>
            </a:r>
            <a:r>
              <a:rPr lang="fr-FR" b="1" dirty="0"/>
              <a:t>le protestantisme présente une disposition spéciale pour le rationalisme économique</a:t>
            </a:r>
            <a:r>
              <a:rPr lang="fr-FR" dirty="0"/>
              <a:t>. Que cette disposition, cette mentalité laborieuse doit être cherchée dans le protestantisme comme religion proprement dite, en s’intéressant aux effets pratiques, aux effets sur les conduites de vie des dogmes protestants.</a:t>
            </a:r>
            <a:r>
              <a:rPr lang="en-US" dirty="0"/>
              <a:t> </a:t>
            </a:r>
            <a:endParaRPr lang="en-US" dirty="0" smtClean="0"/>
          </a:p>
          <a:p>
            <a:endParaRPr lang="en-US" dirty="0"/>
          </a:p>
          <a:p>
            <a:r>
              <a:rPr lang="en-US" dirty="0" smtClean="0"/>
              <a:t>Il </a:t>
            </a:r>
            <a:r>
              <a:rPr lang="en-US" dirty="0" err="1" smtClean="0"/>
              <a:t>revient</a:t>
            </a:r>
            <a:r>
              <a:rPr lang="en-US" dirty="0" smtClean="0"/>
              <a:t> </a:t>
            </a:r>
            <a:r>
              <a:rPr lang="en-US" dirty="0" err="1" smtClean="0"/>
              <a:t>sur</a:t>
            </a:r>
            <a:r>
              <a:rPr lang="en-US" dirty="0" smtClean="0"/>
              <a:t> la notion de “</a:t>
            </a:r>
            <a:r>
              <a:rPr lang="en-US" dirty="0" err="1" smtClean="0"/>
              <a:t>Beruf</a:t>
            </a:r>
            <a:r>
              <a:rPr lang="en-US" dirty="0" smtClean="0"/>
              <a:t>” chez Luther </a:t>
            </a:r>
            <a:r>
              <a:rPr lang="en-US" dirty="0" err="1" smtClean="0"/>
              <a:t>traducteur</a:t>
            </a:r>
            <a:r>
              <a:rPr lang="en-US" dirty="0" smtClean="0"/>
              <a:t> de la bible. “</a:t>
            </a:r>
            <a:r>
              <a:rPr lang="en-US" dirty="0" err="1" smtClean="0"/>
              <a:t>Beruf</a:t>
            </a:r>
            <a:r>
              <a:rPr lang="en-US" dirty="0" smtClean="0"/>
              <a:t>” </a:t>
            </a:r>
            <a:r>
              <a:rPr lang="en-US" dirty="0" err="1" smtClean="0"/>
              <a:t>peut</a:t>
            </a:r>
            <a:r>
              <a:rPr lang="en-US" dirty="0" smtClean="0"/>
              <a:t> se </a:t>
            </a:r>
            <a:r>
              <a:rPr lang="en-US" dirty="0" err="1" smtClean="0"/>
              <a:t>traduire</a:t>
            </a:r>
            <a:r>
              <a:rPr lang="en-US" dirty="0" smtClean="0"/>
              <a:t> par profession/vocation.</a:t>
            </a:r>
          </a:p>
          <a:p>
            <a:pPr marL="114300" indent="0">
              <a:buNone/>
            </a:pPr>
            <a:r>
              <a:rPr lang="fr-FR" b="1" dirty="0" smtClean="0"/>
              <a:t>-&gt; le </a:t>
            </a:r>
            <a:r>
              <a:rPr lang="fr-FR" b="1" dirty="0"/>
              <a:t>travail, la profession doivent être considérés comme l’activité la plus noble à laquelle l’homme doit se consacrer sur terre, parce qu’équivalent au bout du compte avec le culte </a:t>
            </a:r>
            <a:r>
              <a:rPr lang="fr-FR" b="1" dirty="0" smtClean="0"/>
              <a:t>rendu</a:t>
            </a:r>
            <a:endParaRPr lang="fr-FR" dirty="0"/>
          </a:p>
        </p:txBody>
      </p:sp>
    </p:spTree>
    <p:extLst>
      <p:ext uri="{BB962C8B-B14F-4D97-AF65-F5344CB8AC3E}">
        <p14:creationId xmlns:p14="http://schemas.microsoft.com/office/powerpoint/2010/main" val="3509522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Weber va rentrer dans </a:t>
            </a:r>
            <a:r>
              <a:rPr lang="fr-FR" b="1" dirty="0"/>
              <a:t>l’étude des grands courants du protestantisme ascétique et à leurs incidences sur les conduites, les comportements des fidèles</a:t>
            </a:r>
            <a:r>
              <a:rPr lang="fr-FR" b="1" dirty="0" smtClean="0"/>
              <a:t>. Il étudie les dogmes des courants suivants : </a:t>
            </a:r>
            <a:r>
              <a:rPr lang="fr-FR" dirty="0"/>
              <a:t>le calvinisme, le méthodisme, le piétisme et les sectes </a:t>
            </a:r>
            <a:r>
              <a:rPr lang="fr-FR" dirty="0" smtClean="0"/>
              <a:t>baptistes</a:t>
            </a:r>
            <a:r>
              <a:rPr lang="fr-FR" dirty="0"/>
              <a:t>. </a:t>
            </a:r>
            <a:endParaRPr lang="fr-FR" dirty="0" smtClean="0"/>
          </a:p>
          <a:p>
            <a:endParaRPr lang="fr-FR" dirty="0"/>
          </a:p>
          <a:p>
            <a:r>
              <a:rPr lang="fr-FR" b="1" dirty="0"/>
              <a:t>Le calvinisme, </a:t>
            </a:r>
            <a:r>
              <a:rPr lang="fr-FR" b="1" dirty="0" smtClean="0"/>
              <a:t>d’abord</a:t>
            </a:r>
            <a:r>
              <a:rPr lang="fr-FR" b="1" dirty="0"/>
              <a:t>,</a:t>
            </a:r>
            <a:r>
              <a:rPr lang="fr-FR" b="1" dirty="0" smtClean="0"/>
              <a:t> </a:t>
            </a:r>
            <a:r>
              <a:rPr lang="fr-FR" b="1" dirty="0"/>
              <a:t>est dominé par l’idée de prédestination</a:t>
            </a:r>
            <a:r>
              <a:rPr lang="fr-FR" dirty="0"/>
              <a:t>. P</a:t>
            </a:r>
            <a:r>
              <a:rPr lang="fr-FR" dirty="0" smtClean="0"/>
              <a:t>our </a:t>
            </a:r>
            <a:r>
              <a:rPr lang="fr-FR" dirty="0"/>
              <a:t>la doctrine calviniste, une petite fraction des hommes sera sauvée, les « élus dans le Christ </a:t>
            </a:r>
            <a:r>
              <a:rPr lang="fr-FR" dirty="0" smtClean="0"/>
              <a:t>», </a:t>
            </a:r>
            <a:r>
              <a:rPr lang="fr-FR" dirty="0"/>
              <a:t>qui se distinguent de la masse des pêcheurs définitivement condamnés. </a:t>
            </a:r>
          </a:p>
        </p:txBody>
      </p:sp>
    </p:spTree>
    <p:extLst>
      <p:ext uri="{BB962C8B-B14F-4D97-AF65-F5344CB8AC3E}">
        <p14:creationId xmlns:p14="http://schemas.microsoft.com/office/powerpoint/2010/main" val="319157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smtClean="0"/>
              <a:t>Cours 3 : Max Weber et la religion</a:t>
            </a:r>
            <a:endParaRPr lang="fr-FR" sz="4000" dirty="0"/>
          </a:p>
        </p:txBody>
      </p:sp>
      <p:sp>
        <p:nvSpPr>
          <p:cNvPr id="3" name="Content Placeholder 2"/>
          <p:cNvSpPr>
            <a:spLocks noGrp="1"/>
          </p:cNvSpPr>
          <p:nvPr>
            <p:ph idx="1"/>
          </p:nvPr>
        </p:nvSpPr>
        <p:spPr/>
        <p:txBody>
          <a:bodyPr>
            <a:normAutofit/>
          </a:bodyPr>
          <a:lstStyle/>
          <a:p>
            <a:pPr marL="114300" indent="0">
              <a:buNone/>
            </a:pPr>
            <a:r>
              <a:rPr lang="fr-FR" sz="2800" b="1" dirty="0" smtClean="0"/>
              <a:t>Introduction </a:t>
            </a:r>
            <a:r>
              <a:rPr lang="fr-FR" b="1" dirty="0" smtClean="0"/>
              <a:t>:</a:t>
            </a:r>
          </a:p>
          <a:p>
            <a:pPr marL="114300" indent="0">
              <a:buNone/>
            </a:pPr>
            <a:r>
              <a:rPr lang="fr-FR" i="1" dirty="0" smtClean="0"/>
              <a:t>- L’Ethique </a:t>
            </a:r>
            <a:r>
              <a:rPr lang="fr-FR" i="1" dirty="0"/>
              <a:t>protestante et l’esprit du capitalisme</a:t>
            </a:r>
            <a:r>
              <a:rPr lang="fr-FR" dirty="0"/>
              <a:t> publié en 1904 et 1905</a:t>
            </a:r>
            <a:r>
              <a:rPr lang="en-US" dirty="0"/>
              <a:t> </a:t>
            </a:r>
            <a:endParaRPr lang="fr-FR" dirty="0" smtClean="0"/>
          </a:p>
          <a:p>
            <a:pPr marL="114300" indent="0">
              <a:buNone/>
            </a:pPr>
            <a:r>
              <a:rPr lang="fr-FR" dirty="0" smtClean="0"/>
              <a:t>- Trois autres </a:t>
            </a:r>
            <a:r>
              <a:rPr lang="fr-FR" dirty="0"/>
              <a:t>études </a:t>
            </a:r>
            <a:r>
              <a:rPr lang="fr-FR" dirty="0" smtClean="0"/>
              <a:t>publiées entre </a:t>
            </a:r>
            <a:r>
              <a:rPr lang="fr-FR" dirty="0"/>
              <a:t>1915 et 1919 (et qui sont maintenant disponibles en français) : </a:t>
            </a:r>
            <a:r>
              <a:rPr lang="fr-FR" i="1" dirty="0"/>
              <a:t>Confucianisme et Taoïsme</a:t>
            </a:r>
            <a:r>
              <a:rPr lang="fr-FR" dirty="0"/>
              <a:t> (qui s’intéresse donc à la Chine principalement), </a:t>
            </a:r>
            <a:r>
              <a:rPr lang="fr-FR" i="1" dirty="0"/>
              <a:t>Hindouisme et </a:t>
            </a:r>
            <a:r>
              <a:rPr lang="fr-FR" i="1" dirty="0" smtClean="0"/>
              <a:t>Bouddhisme et Le </a:t>
            </a:r>
            <a:r>
              <a:rPr lang="fr-FR" i="1" dirty="0" err="1" smtClean="0"/>
              <a:t>judaisme</a:t>
            </a:r>
            <a:r>
              <a:rPr lang="fr-FR" i="1" dirty="0" smtClean="0"/>
              <a:t> antique</a:t>
            </a:r>
            <a:r>
              <a:rPr lang="fr-FR" dirty="0" smtClean="0"/>
              <a:t> </a:t>
            </a:r>
          </a:p>
          <a:p>
            <a:pPr marL="114300" indent="0">
              <a:buNone/>
            </a:pPr>
            <a:endParaRPr lang="fr-FR" dirty="0"/>
          </a:p>
          <a:p>
            <a:pPr marL="114300" indent="0">
              <a:buNone/>
            </a:pPr>
            <a:r>
              <a:rPr lang="fr-FR" dirty="0" smtClean="0"/>
              <a:t>-&gt; Au centre de la problématique de Weber : le </a:t>
            </a:r>
            <a:r>
              <a:rPr lang="fr-FR" dirty="0"/>
              <a:t>croisement entre économie et religion. </a:t>
            </a:r>
            <a:r>
              <a:rPr lang="fr-FR" dirty="0" err="1"/>
              <a:t>Cad</a:t>
            </a:r>
            <a:r>
              <a:rPr lang="fr-FR" dirty="0"/>
              <a:t> entre des conduites économiques, des comportements économiques et des croyances </a:t>
            </a:r>
            <a:r>
              <a:rPr lang="fr-FR" dirty="0" smtClean="0"/>
              <a:t>religieuses. Cas central du protestantisme</a:t>
            </a:r>
            <a:endParaRPr lang="fr-FR" dirty="0"/>
          </a:p>
        </p:txBody>
      </p:sp>
    </p:spTree>
    <p:extLst>
      <p:ext uri="{BB962C8B-B14F-4D97-AF65-F5344CB8AC3E}">
        <p14:creationId xmlns:p14="http://schemas.microsoft.com/office/powerpoint/2010/main" val="2618027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fontScale="92500"/>
          </a:bodyPr>
          <a:lstStyle/>
          <a:p>
            <a:r>
              <a:rPr lang="fr-FR" b="1" dirty="0" smtClean="0"/>
              <a:t>Pourtant, </a:t>
            </a:r>
            <a:r>
              <a:rPr lang="fr-FR" b="1" dirty="0"/>
              <a:t>chez les calvinistes, entre autres, </a:t>
            </a:r>
            <a:r>
              <a:rPr lang="fr-FR" b="1" dirty="0" smtClean="0"/>
              <a:t>on </a:t>
            </a:r>
            <a:r>
              <a:rPr lang="fr-FR" b="1" dirty="0"/>
              <a:t>trouve cette activité économique débordante, cet engagement éthique dans le travail</a:t>
            </a:r>
            <a:r>
              <a:rPr lang="fr-FR" dirty="0" smtClean="0"/>
              <a:t>.</a:t>
            </a:r>
          </a:p>
          <a:p>
            <a:endParaRPr lang="fr-FR" dirty="0"/>
          </a:p>
          <a:p>
            <a:r>
              <a:rPr lang="fr-FR" dirty="0" smtClean="0"/>
              <a:t>Comment résoudre ce paradoxe ? </a:t>
            </a:r>
            <a:r>
              <a:rPr lang="fr-FR" dirty="0"/>
              <a:t>L</a:t>
            </a:r>
            <a:r>
              <a:rPr lang="fr-FR" dirty="0" smtClean="0"/>
              <a:t>e </a:t>
            </a:r>
            <a:r>
              <a:rPr lang="fr-FR" dirty="0"/>
              <a:t>problème est de savoir, dans le cadre de la doctrine de la prédestination,  comment savoir qui est un « élu » parmi les hommes. En fait, deux solutions peuvent être envisagées :</a:t>
            </a:r>
            <a:endParaRPr lang="en-US" dirty="0"/>
          </a:p>
          <a:p>
            <a:pPr marL="114300" lvl="0" indent="0">
              <a:buNone/>
            </a:pPr>
            <a:r>
              <a:rPr lang="fr-FR" dirty="0" smtClean="0"/>
              <a:t>- soit </a:t>
            </a:r>
            <a:r>
              <a:rPr lang="fr-FR" dirty="0"/>
              <a:t>s’affirmer directement comme réceptacle de l’élection</a:t>
            </a:r>
            <a:endParaRPr lang="en-US" dirty="0"/>
          </a:p>
          <a:p>
            <a:pPr lvl="0">
              <a:buFontTx/>
              <a:buChar char="-"/>
            </a:pPr>
            <a:r>
              <a:rPr lang="fr-FR" b="1" dirty="0" smtClean="0"/>
              <a:t>soit </a:t>
            </a:r>
            <a:r>
              <a:rPr lang="fr-FR" b="1" dirty="0"/>
              <a:t>se comprendre comme les instruments de la puissance de Dieu</a:t>
            </a:r>
            <a:endParaRPr lang="en-US" dirty="0"/>
          </a:p>
          <a:p>
            <a:pPr>
              <a:buFontTx/>
              <a:buChar char="-"/>
            </a:pPr>
            <a:endParaRPr lang="fr-FR" dirty="0" smtClean="0"/>
          </a:p>
          <a:p>
            <a:r>
              <a:rPr lang="fr-FR" dirty="0" smtClean="0"/>
              <a:t>Dans </a:t>
            </a:r>
            <a:r>
              <a:rPr lang="fr-FR" dirty="0"/>
              <a:t>le premier cas, on aboutit en fait à une attitude mystique, </a:t>
            </a:r>
            <a:r>
              <a:rPr lang="fr-FR" dirty="0" err="1"/>
              <a:t>cad</a:t>
            </a:r>
            <a:r>
              <a:rPr lang="fr-FR" dirty="0"/>
              <a:t> l’engagement religieux, pieux et dévot le plus total. On recherche la communion avec Dieu, et si on trouve cette communion, on saura qu’on est un élu. C’est la voie proposée par Luther. </a:t>
            </a:r>
            <a:endParaRPr lang="en-US" dirty="0"/>
          </a:p>
          <a:p>
            <a:endParaRPr lang="fr-FR" dirty="0"/>
          </a:p>
        </p:txBody>
      </p:sp>
    </p:spTree>
    <p:extLst>
      <p:ext uri="{BB962C8B-B14F-4D97-AF65-F5344CB8AC3E}">
        <p14:creationId xmlns:p14="http://schemas.microsoft.com/office/powerpoint/2010/main" val="2154320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b="1" dirty="0"/>
              <a:t>L’autre voie, plus calviniste, aboutit à l’action ascétique dans ce bas monde</a:t>
            </a:r>
            <a:r>
              <a:rPr lang="fr-FR" dirty="0"/>
              <a:t>. La réussite dans le travail, par un dévouement éthique complet à celui-ci, pourra être interprétée comme une confirmation, comme une preuve de l’élection divine. </a:t>
            </a:r>
            <a:endParaRPr lang="fr-FR" dirty="0" smtClean="0"/>
          </a:p>
          <a:p>
            <a:endParaRPr lang="fr-FR" b="1" dirty="0"/>
          </a:p>
          <a:p>
            <a:r>
              <a:rPr lang="fr-FR" dirty="0"/>
              <a:t>Weber peut maintenant formuler sa thèse plus directement : </a:t>
            </a:r>
            <a:r>
              <a:rPr lang="fr-FR" b="1" dirty="0"/>
              <a:t>la Réforme, dans sa version calviniste, a fait sortir du monastère (catholique) l’ascétisme rationnel chrétien et la vie méthodique pour les mettre au service de la vie active dans le monde.</a:t>
            </a:r>
            <a:endParaRPr lang="en-US" dirty="0"/>
          </a:p>
          <a:p>
            <a:endParaRPr lang="fr-FR" dirty="0" smtClean="0"/>
          </a:p>
        </p:txBody>
      </p:sp>
    </p:spTree>
    <p:extLst>
      <p:ext uri="{BB962C8B-B14F-4D97-AF65-F5344CB8AC3E}">
        <p14:creationId xmlns:p14="http://schemas.microsoft.com/office/powerpoint/2010/main" val="4037641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endParaRPr lang="fr-FR" dirty="0" smtClean="0"/>
          </a:p>
          <a:p>
            <a:r>
              <a:rPr lang="fr-FR" dirty="0"/>
              <a:t>Il trouve des dispositions proches dans les autres courants protestants.</a:t>
            </a:r>
          </a:p>
          <a:p>
            <a:endParaRPr lang="fr-FR" dirty="0"/>
          </a:p>
          <a:p>
            <a:r>
              <a:rPr lang="fr-FR" b="1" dirty="0"/>
              <a:t>C</a:t>
            </a:r>
            <a:r>
              <a:rPr lang="fr-FR" b="1" dirty="0" smtClean="0"/>
              <a:t>es </a:t>
            </a:r>
            <a:r>
              <a:rPr lang="fr-FR" b="1" dirty="0"/>
              <a:t>différents courants, malgré leurs différences doctrinales et des pratiques religieuses différentes, reposent toutes sur l’idée que le protestant ascétique cherche à contrôler méthodiquement les différents aspects de sa vie, et cela en proximité avec la grâce divine, en cherchant une confirmation de cette grâce.</a:t>
            </a:r>
            <a:r>
              <a:rPr lang="en-US" dirty="0"/>
              <a:t> </a:t>
            </a:r>
            <a:endParaRPr lang="fr-FR" dirty="0"/>
          </a:p>
        </p:txBody>
      </p:sp>
    </p:spTree>
    <p:extLst>
      <p:ext uri="{BB962C8B-B14F-4D97-AF65-F5344CB8AC3E}">
        <p14:creationId xmlns:p14="http://schemas.microsoft.com/office/powerpoint/2010/main" val="364545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lnSpcReduction="10000"/>
          </a:bodyPr>
          <a:lstStyle/>
          <a:p>
            <a:pPr marL="114300" indent="0">
              <a:buNone/>
            </a:pPr>
            <a:r>
              <a:rPr lang="fr-FR" b="1" u="sng" dirty="0" smtClean="0"/>
              <a:t>3.3 Le capitalisme selon Weber</a:t>
            </a:r>
          </a:p>
          <a:p>
            <a:r>
              <a:rPr lang="fr-FR" dirty="0" smtClean="0"/>
              <a:t>La démonstration s’appuie aussi sur une analyse idéal-typique du capitalisme par Weber.</a:t>
            </a:r>
          </a:p>
          <a:p>
            <a:endParaRPr lang="fr-FR" dirty="0"/>
          </a:p>
          <a:p>
            <a:r>
              <a:rPr lang="fr-FR" dirty="0" smtClean="0"/>
              <a:t>Il le fait en prenant comme modèle </a:t>
            </a:r>
            <a:r>
              <a:rPr lang="fr-FR" b="1" dirty="0" smtClean="0"/>
              <a:t>Benjamin Franklin</a:t>
            </a:r>
            <a:r>
              <a:rPr lang="fr-FR" dirty="0" smtClean="0"/>
              <a:t>, entrepreneur et inventeur américain. Ce </a:t>
            </a:r>
            <a:r>
              <a:rPr lang="fr-FR" dirty="0"/>
              <a:t>qui compte, selon Franklin, c’est une valeur </a:t>
            </a:r>
            <a:r>
              <a:rPr lang="fr-FR" dirty="0" smtClean="0"/>
              <a:t>spécifique</a:t>
            </a:r>
            <a:r>
              <a:rPr lang="fr-FR" dirty="0"/>
              <a:t> </a:t>
            </a:r>
            <a:r>
              <a:rPr lang="fr-FR" dirty="0" smtClean="0"/>
              <a:t>: celle </a:t>
            </a:r>
            <a:r>
              <a:rPr lang="fr-FR" dirty="0"/>
              <a:t>de gagner de l’argent en accomplissant son devoir professionnel, en refusant les jouissances faciles de la vie. </a:t>
            </a:r>
            <a:endParaRPr lang="fr-FR" dirty="0" smtClean="0"/>
          </a:p>
          <a:p>
            <a:pPr marL="114300" indent="0">
              <a:buNone/>
            </a:pPr>
            <a:endParaRPr lang="fr-FR" dirty="0" smtClean="0"/>
          </a:p>
          <a:p>
            <a:r>
              <a:rPr lang="fr-FR" b="1" dirty="0" smtClean="0"/>
              <a:t>Il </a:t>
            </a:r>
            <a:r>
              <a:rPr lang="fr-FR" b="1" dirty="0"/>
              <a:t>s’agit pour Weber du trait fondamental de ce qu’il appelle l’esprit du capitalisme. Il faut bien retenir les trois éléments : l’enrichissement, l’engagement ou le devoir professionnel, et le refus de l’hédonisme</a:t>
            </a:r>
            <a:r>
              <a:rPr lang="fr-FR" dirty="0"/>
              <a:t>. </a:t>
            </a:r>
          </a:p>
        </p:txBody>
      </p:sp>
    </p:spTree>
    <p:extLst>
      <p:ext uri="{BB962C8B-B14F-4D97-AF65-F5344CB8AC3E}">
        <p14:creationId xmlns:p14="http://schemas.microsoft.com/office/powerpoint/2010/main" val="950696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smtClean="0"/>
              <a:t>Weber décèle une tension entre l’enrichissement par le travail considéré positivement et la condamnation de l’hédonisme ou de la jouissance que cet enrichissement pourrait permettre.</a:t>
            </a:r>
          </a:p>
          <a:p>
            <a:endParaRPr lang="fr-FR" dirty="0"/>
          </a:p>
          <a:p>
            <a:r>
              <a:rPr lang="fr-FR" dirty="0"/>
              <a:t>La conséquence économique de cette tension est, sur le plan purement économique, très simple et en même centrale, « le capital se forme par l’épargne forcée ascétique », </a:t>
            </a:r>
            <a:r>
              <a:rPr lang="fr-FR" b="1" dirty="0"/>
              <a:t>l’argent gagné doit toujours être investi, </a:t>
            </a:r>
            <a:r>
              <a:rPr lang="fr-FR" b="1" dirty="0" err="1"/>
              <a:t>ré-investi</a:t>
            </a:r>
            <a:r>
              <a:rPr lang="fr-FR" dirty="0"/>
              <a:t> </a:t>
            </a:r>
            <a:r>
              <a:rPr lang="mr-IN" dirty="0" smtClean="0"/>
              <a:t>…</a:t>
            </a:r>
            <a:r>
              <a:rPr lang="en-US" dirty="0" smtClean="0"/>
              <a:t> </a:t>
            </a:r>
          </a:p>
          <a:p>
            <a:endParaRPr lang="en-US" dirty="0"/>
          </a:p>
          <a:p>
            <a:pPr marL="114300" indent="0">
              <a:buNone/>
            </a:pPr>
            <a:endParaRPr lang="en-US" dirty="0" smtClean="0"/>
          </a:p>
          <a:p>
            <a:endParaRPr lang="en-US" dirty="0"/>
          </a:p>
        </p:txBody>
      </p:sp>
    </p:spTree>
    <p:extLst>
      <p:ext uri="{BB962C8B-B14F-4D97-AF65-F5344CB8AC3E}">
        <p14:creationId xmlns:p14="http://schemas.microsoft.com/office/powerpoint/2010/main" val="3323496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Mais peut-on penser que l’imprégnation religieuse de la vie économique est restée présente pendant plusieurs siècles, jusqu’à l’époque de Weber en l’occurrence ? </a:t>
            </a:r>
          </a:p>
          <a:p>
            <a:endParaRPr lang="fr-FR" dirty="0" smtClean="0"/>
          </a:p>
          <a:p>
            <a:r>
              <a:rPr lang="fr-FR" dirty="0"/>
              <a:t>En fait, pour Weber, se sont imposées ces valeurs très fortes sur le plan de la vie économique, de la conduite économique, alors que même leur origine religieuse prenait moins de place ou même s’évanouissait dans l’esprit des acteurs.</a:t>
            </a:r>
            <a:endParaRPr lang="en-US" dirty="0"/>
          </a:p>
          <a:p>
            <a:endParaRPr lang="fr-FR" dirty="0" smtClean="0"/>
          </a:p>
          <a:p>
            <a:r>
              <a:rPr lang="fr-FR" dirty="0"/>
              <a:t>Weber a une formule très forte </a:t>
            </a:r>
            <a:r>
              <a:rPr lang="fr-FR" b="1" dirty="0"/>
              <a:t>: « Le puritain voulait être un homme de métier – et nous devons l’être ». </a:t>
            </a:r>
            <a:endParaRPr lang="fr-FR" b="1" dirty="0" smtClean="0"/>
          </a:p>
          <a:p>
            <a:endParaRPr lang="fr-FR" b="1" dirty="0"/>
          </a:p>
        </p:txBody>
      </p:sp>
    </p:spTree>
    <p:extLst>
      <p:ext uri="{BB962C8B-B14F-4D97-AF65-F5344CB8AC3E}">
        <p14:creationId xmlns:p14="http://schemas.microsoft.com/office/powerpoint/2010/main" val="3401867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b="1" u="sng" dirty="0" smtClean="0"/>
              <a:t>3.4 La controverse post-wébérienne</a:t>
            </a:r>
          </a:p>
          <a:p>
            <a:pPr marL="114300" indent="0">
              <a:buNone/>
            </a:pPr>
            <a:endParaRPr lang="fr-FR" dirty="0"/>
          </a:p>
          <a:p>
            <a:pPr marL="114300" indent="0">
              <a:buNone/>
            </a:pPr>
            <a:r>
              <a:rPr lang="fr-FR" dirty="0"/>
              <a:t>N</a:t>
            </a:r>
            <a:r>
              <a:rPr lang="fr-FR" dirty="0" smtClean="0"/>
              <a:t>ombreux </a:t>
            </a:r>
            <a:r>
              <a:rPr lang="fr-FR" dirty="0"/>
              <a:t>débats qui portent généralement sur la validité de sa thèse, et sur le type de lien qu’il faut établir entre protestantisme et capitalisme. </a:t>
            </a:r>
            <a:endParaRPr lang="fr-FR" dirty="0" smtClean="0"/>
          </a:p>
          <a:p>
            <a:pPr marL="114300" indent="0">
              <a:buNone/>
            </a:pPr>
            <a:endParaRPr lang="fr-FR" dirty="0"/>
          </a:p>
          <a:p>
            <a:pPr marL="114300" indent="0">
              <a:buNone/>
            </a:pPr>
            <a:r>
              <a:rPr lang="fr-FR" dirty="0" smtClean="0"/>
              <a:t>Pour </a:t>
            </a:r>
            <a:r>
              <a:rPr lang="fr-FR" dirty="0"/>
              <a:t>Sombart, plus que le protestantisme, c’est le judaïsme qui a contribué au développement du capitalisme. </a:t>
            </a:r>
            <a:endParaRPr lang="fr-FR" dirty="0" smtClean="0"/>
          </a:p>
          <a:p>
            <a:pPr marL="114300" indent="0">
              <a:buNone/>
            </a:pPr>
            <a:endParaRPr lang="fr-FR" dirty="0"/>
          </a:p>
          <a:p>
            <a:pPr marL="114300" indent="0">
              <a:buNone/>
            </a:pPr>
            <a:r>
              <a:rPr lang="fr-FR" dirty="0"/>
              <a:t>L</a:t>
            </a:r>
            <a:r>
              <a:rPr lang="fr-FR" dirty="0" smtClean="0"/>
              <a:t>’une </a:t>
            </a:r>
            <a:r>
              <a:rPr lang="fr-FR" dirty="0"/>
              <a:t>des difficultés de Weber est que son travail est </a:t>
            </a:r>
            <a:r>
              <a:rPr lang="fr-FR" dirty="0" smtClean="0"/>
              <a:t>interdisciplinaire, entre histoire, sociologie et économie. Weber parle lui-même d’ « histoire culturelle ».</a:t>
            </a:r>
          </a:p>
          <a:p>
            <a:pPr marL="114300" indent="0">
              <a:buNone/>
            </a:pPr>
            <a:endParaRPr lang="fr-FR" dirty="0"/>
          </a:p>
          <a:p>
            <a:pPr marL="114300" indent="0">
              <a:buNone/>
            </a:pPr>
            <a:endParaRPr lang="fr-FR" dirty="0"/>
          </a:p>
        </p:txBody>
      </p:sp>
    </p:spTree>
    <p:extLst>
      <p:ext uri="{BB962C8B-B14F-4D97-AF65-F5344CB8AC3E}">
        <p14:creationId xmlns:p14="http://schemas.microsoft.com/office/powerpoint/2010/main" val="1988564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La critique classique consiste à dire aussi que le capitalisme est né avant la </a:t>
            </a:r>
            <a:r>
              <a:rPr lang="fr-FR" dirty="0" smtClean="0"/>
              <a:t>Réforme</a:t>
            </a:r>
            <a:r>
              <a:rPr lang="en-US" dirty="0" smtClean="0"/>
              <a:t>. </a:t>
            </a:r>
            <a:r>
              <a:rPr lang="en-US" dirty="0" err="1" smtClean="0"/>
              <a:t>Ce</a:t>
            </a:r>
            <a:r>
              <a:rPr lang="en-US" dirty="0" smtClean="0"/>
              <a:t> qui </a:t>
            </a:r>
            <a:r>
              <a:rPr lang="en-US" dirty="0" err="1" smtClean="0"/>
              <a:t>est</a:t>
            </a:r>
            <a:r>
              <a:rPr lang="en-US" dirty="0" smtClean="0"/>
              <a:t> </a:t>
            </a:r>
            <a:r>
              <a:rPr lang="en-US" dirty="0" err="1" smtClean="0"/>
              <a:t>vrai</a:t>
            </a:r>
            <a:r>
              <a:rPr lang="en-US" dirty="0" smtClean="0"/>
              <a:t>.</a:t>
            </a:r>
          </a:p>
          <a:p>
            <a:endParaRPr lang="en-US" dirty="0"/>
          </a:p>
          <a:p>
            <a:r>
              <a:rPr lang="fr-FR" dirty="0"/>
              <a:t>Les historiens des religions vont contester la lecture que fait Weber du développement du </a:t>
            </a:r>
            <a:r>
              <a:rPr lang="fr-FR" dirty="0" smtClean="0"/>
              <a:t>protestantisme</a:t>
            </a:r>
            <a:r>
              <a:rPr lang="en-US" dirty="0" smtClean="0"/>
              <a:t>, </a:t>
            </a:r>
            <a:r>
              <a:rPr lang="fr-FR" dirty="0"/>
              <a:t>et en particulier sur la place de la </a:t>
            </a:r>
            <a:r>
              <a:rPr lang="fr-FR" dirty="0" smtClean="0"/>
              <a:t>prédestination.</a:t>
            </a:r>
            <a:endParaRPr lang="en-US" dirty="0" smtClean="0"/>
          </a:p>
          <a:p>
            <a:pPr marL="114300" indent="0">
              <a:buNone/>
            </a:pPr>
            <a:endParaRPr lang="en-US" dirty="0"/>
          </a:p>
          <a:p>
            <a:r>
              <a:rPr lang="fr-FR" dirty="0"/>
              <a:t>Les sociologues aussi vont pouvoir critiquer, par </a:t>
            </a:r>
            <a:r>
              <a:rPr lang="fr-FR" dirty="0" smtClean="0"/>
              <a:t>exemple </a:t>
            </a:r>
            <a:r>
              <a:rPr lang="fr-FR" dirty="0"/>
              <a:t>l’absence d’analyse des rapports entre pratiques religieuses et stratification sociale, et évidemment </a:t>
            </a:r>
            <a:r>
              <a:rPr lang="fr-FR" dirty="0" smtClean="0"/>
              <a:t>du rôle </a:t>
            </a:r>
            <a:r>
              <a:rPr lang="fr-FR" dirty="0"/>
              <a:t>central de la bourgeoisie comme classe sociale qui porte le </a:t>
            </a:r>
            <a:r>
              <a:rPr lang="fr-FR" dirty="0" smtClean="0"/>
              <a:t>capitalisme. </a:t>
            </a:r>
            <a:endParaRPr lang="en-US" dirty="0" smtClean="0"/>
          </a:p>
          <a:p>
            <a:endParaRPr lang="en-US" dirty="0"/>
          </a:p>
          <a:p>
            <a:endParaRPr lang="fr-FR" dirty="0"/>
          </a:p>
        </p:txBody>
      </p:sp>
    </p:spTree>
    <p:extLst>
      <p:ext uri="{BB962C8B-B14F-4D97-AF65-F5344CB8AC3E}">
        <p14:creationId xmlns:p14="http://schemas.microsoft.com/office/powerpoint/2010/main" val="1988564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L’un des points centraux </a:t>
            </a:r>
            <a:r>
              <a:rPr lang="fr-FR" dirty="0" smtClean="0"/>
              <a:t>à retenir, comme réponse aux critiques, est le </a:t>
            </a:r>
            <a:r>
              <a:rPr lang="fr-FR" dirty="0"/>
              <a:t>fait que Weber n’établit, et on pourrait même dire ne cherche pas à établir, une causalité simple entre protestantisme et capitalisme, ni même d’ailleurs entre l’éthique protestante et l’esprit du capitalisme. </a:t>
            </a:r>
            <a:endParaRPr lang="fr-FR" dirty="0" smtClean="0"/>
          </a:p>
          <a:p>
            <a:pPr marL="114300" indent="0">
              <a:buNone/>
            </a:pPr>
            <a:endParaRPr lang="fr-FR" dirty="0" smtClean="0"/>
          </a:p>
          <a:p>
            <a:r>
              <a:rPr lang="fr-FR" dirty="0" smtClean="0"/>
              <a:t>Weber </a:t>
            </a:r>
            <a:r>
              <a:rPr lang="fr-FR" dirty="0"/>
              <a:t>parle d’affinités électives, et non pas de cause. Il veut voir dans quelle mesure des valeurs religieuses, des facteurs culturels ont pu influencer des conduites économiques, et par là </a:t>
            </a:r>
            <a:r>
              <a:rPr lang="fr-FR" b="1" dirty="0"/>
              <a:t>contribuer </a:t>
            </a:r>
            <a:r>
              <a:rPr lang="fr-FR" dirty="0"/>
              <a:t>à la constitution d’une mentalité économique particulière, celle du capitalisme moderne. </a:t>
            </a:r>
          </a:p>
        </p:txBody>
      </p:sp>
    </p:spTree>
    <p:extLst>
      <p:ext uri="{BB962C8B-B14F-4D97-AF65-F5344CB8AC3E}">
        <p14:creationId xmlns:p14="http://schemas.microsoft.com/office/powerpoint/2010/main" val="1988564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b="1" u="sng" dirty="0" smtClean="0"/>
              <a:t>3.5 La comparaison avec l’éthique des religions mondiales</a:t>
            </a:r>
          </a:p>
          <a:p>
            <a:pPr marL="114300" indent="0">
              <a:buNone/>
            </a:pPr>
            <a:endParaRPr lang="fr-FR" dirty="0"/>
          </a:p>
          <a:p>
            <a:r>
              <a:rPr lang="fr-FR" dirty="0"/>
              <a:t>La question reste pour Weber de savoir pourquoi le capitalisme moderne ne s’est développé qu’en Occident au départ, ou plutôt historiquement</a:t>
            </a:r>
            <a:r>
              <a:rPr lang="fr-FR" dirty="0" smtClean="0"/>
              <a:t>.</a:t>
            </a:r>
          </a:p>
          <a:p>
            <a:pPr marL="114300" indent="0">
              <a:buNone/>
            </a:pPr>
            <a:endParaRPr lang="fr-FR" dirty="0" smtClean="0"/>
          </a:p>
          <a:p>
            <a:r>
              <a:rPr lang="fr-FR" dirty="0" smtClean="0"/>
              <a:t> </a:t>
            </a:r>
            <a:r>
              <a:rPr lang="fr-FR" dirty="0"/>
              <a:t>Par conséquent, la portée du travail comparatif en histoire des religions, ou plutôt en éthique économique des religions mondiales, est une question presque bizarrement formulée, puisqu’elle porte sur les causes du non-développement de l’esprit du capitalisme. </a:t>
            </a:r>
          </a:p>
        </p:txBody>
      </p:sp>
    </p:spTree>
    <p:extLst>
      <p:ext uri="{BB962C8B-B14F-4D97-AF65-F5344CB8AC3E}">
        <p14:creationId xmlns:p14="http://schemas.microsoft.com/office/powerpoint/2010/main" val="1988564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628650" indent="-514350">
              <a:buAutoNum type="romanUcPeriod"/>
            </a:pPr>
            <a:r>
              <a:rPr lang="fr-FR" sz="2800" b="1" dirty="0" smtClean="0"/>
              <a:t>La méthodologie de Weber en sociologie des religions</a:t>
            </a:r>
            <a:endParaRPr lang="fr-FR" dirty="0" smtClean="0"/>
          </a:p>
          <a:p>
            <a:endParaRPr lang="fr-FR" dirty="0"/>
          </a:p>
          <a:p>
            <a:pPr marL="114300" indent="0">
              <a:buNone/>
            </a:pPr>
            <a:r>
              <a:rPr lang="fr-FR" b="1" dirty="0" smtClean="0"/>
              <a:t>1.1 Weber et la religion</a:t>
            </a:r>
            <a:endParaRPr lang="fr-FR" b="1" dirty="0"/>
          </a:p>
          <a:p>
            <a:pPr marL="114300" indent="0">
              <a:buNone/>
            </a:pPr>
            <a:r>
              <a:rPr lang="fr-FR" dirty="0" smtClean="0"/>
              <a:t>- Weber </a:t>
            </a:r>
            <a:r>
              <a:rPr lang="fr-FR" dirty="0"/>
              <a:t>est issu d’une famille </a:t>
            </a:r>
            <a:r>
              <a:rPr lang="fr-FR" dirty="0" smtClean="0"/>
              <a:t>protestante.</a:t>
            </a:r>
            <a:r>
              <a:rPr lang="en-US" dirty="0" smtClean="0"/>
              <a:t> </a:t>
            </a:r>
            <a:endParaRPr lang="fr-FR" dirty="0"/>
          </a:p>
          <a:p>
            <a:pPr marL="114300" indent="0">
              <a:buNone/>
            </a:pPr>
            <a:r>
              <a:rPr lang="fr-FR" dirty="0" smtClean="0"/>
              <a:t>- C’est un intellectuel </a:t>
            </a:r>
            <a:r>
              <a:rPr lang="fr-FR" dirty="0"/>
              <a:t>qui s’engage auprès des associations sociales protestantes dans l’Allemagne des années 1890. </a:t>
            </a:r>
            <a:endParaRPr lang="fr-FR" dirty="0" smtClean="0"/>
          </a:p>
          <a:p>
            <a:pPr marL="114300" indent="0">
              <a:buNone/>
            </a:pPr>
            <a:r>
              <a:rPr lang="fr-FR" dirty="0" smtClean="0"/>
              <a:t>- Mais, lui </a:t>
            </a:r>
            <a:r>
              <a:rPr lang="fr-FR" dirty="0"/>
              <a:t>n’a pas « l’oreille religieuse »</a:t>
            </a:r>
            <a:r>
              <a:rPr lang="en-US" dirty="0"/>
              <a:t> </a:t>
            </a:r>
            <a:r>
              <a:rPr lang="en-US" dirty="0" smtClean="0"/>
              <a:t>:</a:t>
            </a:r>
          </a:p>
          <a:p>
            <a:pPr marL="114300" indent="0">
              <a:buNone/>
            </a:pPr>
            <a:r>
              <a:rPr lang="fr-FR" dirty="0"/>
              <a:t>« Je n’ai certes absolument pas l’oreille religieuse et n’ai ni besoin ni la capacité d’ériger en moi un quelconque édifice spirituel. Mais, selon un rigoureux auto-examen, je ne suis ni antireligieux ni irréligieux ».</a:t>
            </a:r>
            <a:r>
              <a:rPr lang="en-US" dirty="0"/>
              <a:t> </a:t>
            </a:r>
            <a:r>
              <a:rPr lang="en-US" dirty="0" smtClean="0"/>
              <a:t> (1909)</a:t>
            </a:r>
            <a:endParaRPr lang="fr-FR" dirty="0"/>
          </a:p>
        </p:txBody>
      </p:sp>
    </p:spTree>
    <p:extLst>
      <p:ext uri="{BB962C8B-B14F-4D97-AF65-F5344CB8AC3E}">
        <p14:creationId xmlns:p14="http://schemas.microsoft.com/office/powerpoint/2010/main" val="15592746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a:bodyPr>
          <a:lstStyle/>
          <a:p>
            <a:r>
              <a:rPr lang="fr-FR" dirty="0"/>
              <a:t>Weber se demande </a:t>
            </a:r>
            <a:r>
              <a:rPr lang="fr-FR" b="1" dirty="0"/>
              <a:t>pourquoi la Chine n’a pas vu se développer une économie capitaliste. </a:t>
            </a:r>
            <a:endParaRPr lang="fr-FR" b="1" dirty="0" smtClean="0"/>
          </a:p>
          <a:p>
            <a:endParaRPr lang="fr-FR" dirty="0"/>
          </a:p>
          <a:p>
            <a:r>
              <a:rPr lang="fr-FR" dirty="0"/>
              <a:t>I</a:t>
            </a:r>
            <a:r>
              <a:rPr lang="fr-FR" dirty="0" smtClean="0"/>
              <a:t>l </a:t>
            </a:r>
            <a:r>
              <a:rPr lang="fr-FR" dirty="0"/>
              <a:t>existait un ensemble de </a:t>
            </a:r>
            <a:r>
              <a:rPr lang="fr-FR" b="1" dirty="0"/>
              <a:t>conditions matérielles favorables</a:t>
            </a:r>
            <a:r>
              <a:rPr lang="fr-FR" dirty="0"/>
              <a:t>, comme en premier lieu l’existence ancienne d’un système monétaire (et donc la possibilité d’une économie fondée sur l’échange et le marché), mais aussi une expansion démographique, et une tradition de commerce. </a:t>
            </a:r>
            <a:endParaRPr lang="fr-FR" dirty="0" smtClean="0"/>
          </a:p>
          <a:p>
            <a:endParaRPr lang="fr-FR" dirty="0"/>
          </a:p>
        </p:txBody>
      </p:sp>
    </p:spTree>
    <p:extLst>
      <p:ext uri="{BB962C8B-B14F-4D97-AF65-F5344CB8AC3E}">
        <p14:creationId xmlns:p14="http://schemas.microsoft.com/office/powerpoint/2010/main" val="1988564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Le problème chinois est </a:t>
            </a:r>
            <a:r>
              <a:rPr lang="fr-FR" b="1" dirty="0"/>
              <a:t>l’absence de dispositions éthiques favorables au capitalisme moderne</a:t>
            </a:r>
            <a:r>
              <a:rPr lang="fr-FR" dirty="0"/>
              <a:t>. En fait, l’éthique religieuse qui découle du confucianisme, est une éthique conservatrice, centré autour de rites et de coutumes magiques. </a:t>
            </a:r>
            <a:endParaRPr lang="fr-FR" dirty="0" smtClean="0"/>
          </a:p>
          <a:p>
            <a:endParaRPr lang="fr-FR" dirty="0"/>
          </a:p>
          <a:p>
            <a:r>
              <a:rPr lang="fr-FR" b="1" dirty="0"/>
              <a:t>L</a:t>
            </a:r>
            <a:r>
              <a:rPr lang="fr-FR" b="1" dirty="0" smtClean="0"/>
              <a:t>’éthique </a:t>
            </a:r>
            <a:r>
              <a:rPr lang="fr-FR" b="1" dirty="0"/>
              <a:t>confucianiste </a:t>
            </a:r>
            <a:r>
              <a:rPr lang="fr-FR" dirty="0"/>
              <a:t>empêche l’émergence d’une conduite de vie ascétique, d’une vie méthodique centrée autour de la profession, et donc des conséquences comme l’accumulation de l’épargne tournée vers l’investissement productif, vers le développement </a:t>
            </a:r>
            <a:r>
              <a:rPr lang="fr-FR" dirty="0" err="1"/>
              <a:t>intra-mondain</a:t>
            </a:r>
            <a:r>
              <a:rPr lang="fr-FR" dirty="0"/>
              <a:t>. </a:t>
            </a:r>
          </a:p>
        </p:txBody>
      </p:sp>
    </p:spTree>
    <p:extLst>
      <p:ext uri="{BB962C8B-B14F-4D97-AF65-F5344CB8AC3E}">
        <p14:creationId xmlns:p14="http://schemas.microsoft.com/office/powerpoint/2010/main" val="1988564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Le second exemple que l’on peut prendre est celui de l’analyse du </a:t>
            </a:r>
            <a:r>
              <a:rPr lang="fr-FR" b="1" dirty="0"/>
              <a:t>judaïsme antique </a:t>
            </a:r>
            <a:r>
              <a:rPr lang="fr-FR" dirty="0"/>
              <a:t>par Weber. </a:t>
            </a:r>
            <a:endParaRPr lang="fr-FR" dirty="0" smtClean="0"/>
          </a:p>
          <a:p>
            <a:endParaRPr lang="fr-FR" dirty="0"/>
          </a:p>
          <a:p>
            <a:r>
              <a:rPr lang="fr-FR" dirty="0"/>
              <a:t>Weber remarque l’importance donnée, dans la culture du judaïsme antique, au savoir et à la relation entre l’homme et Dieu ainsi que la mise en œuvre d’une vie très réglementée et définie par l’obéissance à un grand nombre de commandements inscrits dans la Bible. </a:t>
            </a:r>
            <a:endParaRPr lang="fr-FR" dirty="0" smtClean="0"/>
          </a:p>
          <a:p>
            <a:endParaRPr lang="fr-FR" dirty="0"/>
          </a:p>
          <a:p>
            <a:r>
              <a:rPr lang="fr-FR" dirty="0" smtClean="0"/>
              <a:t>Ces </a:t>
            </a:r>
            <a:r>
              <a:rPr lang="fr-FR" dirty="0"/>
              <a:t>différents éléments, en particulier autour de la </a:t>
            </a:r>
            <a:r>
              <a:rPr lang="fr-FR" b="1" dirty="0"/>
              <a:t>rationalisation de la conduite de vie </a:t>
            </a:r>
            <a:r>
              <a:rPr lang="fr-FR" dirty="0"/>
              <a:t>évidemment, tranchent avec l’éthique sociale conservatrice de la Chine. </a:t>
            </a:r>
            <a:endParaRPr lang="fr-FR" dirty="0" smtClean="0"/>
          </a:p>
          <a:p>
            <a:endParaRPr lang="fr-FR" dirty="0"/>
          </a:p>
          <a:p>
            <a:endParaRPr lang="fr-FR" dirty="0"/>
          </a:p>
        </p:txBody>
      </p:sp>
    </p:spTree>
    <p:extLst>
      <p:ext uri="{BB962C8B-B14F-4D97-AF65-F5344CB8AC3E}">
        <p14:creationId xmlns:p14="http://schemas.microsoft.com/office/powerpoint/2010/main" val="38436668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r>
              <a:rPr lang="fr-FR" dirty="0"/>
              <a:t>Mais, et c’est là la point de Weber, l’absence de conditions matérielles propices, dans l’histoire du peuple juif, n’a pas permis l’éclosion d’une véritable économie développée et rationnelle : à cause des exils forcés, de la dispersion du peuple mais aussi de l’ostracisme politique et </a:t>
            </a:r>
            <a:r>
              <a:rPr lang="fr-FR" dirty="0" smtClean="0"/>
              <a:t>social.</a:t>
            </a:r>
          </a:p>
          <a:p>
            <a:endParaRPr lang="fr-FR" dirty="0" smtClean="0"/>
          </a:p>
          <a:p>
            <a:r>
              <a:rPr lang="fr-FR" dirty="0" smtClean="0"/>
              <a:t>Weber </a:t>
            </a:r>
            <a:r>
              <a:rPr lang="fr-FR" dirty="0"/>
              <a:t>parle des Juifs comme </a:t>
            </a:r>
            <a:r>
              <a:rPr lang="fr-FR" b="1" dirty="0"/>
              <a:t>d’un peuple paria</a:t>
            </a:r>
            <a:r>
              <a:rPr lang="fr-FR" dirty="0"/>
              <a:t>.</a:t>
            </a:r>
            <a:r>
              <a:rPr lang="en-US" dirty="0"/>
              <a:t> </a:t>
            </a:r>
            <a:endParaRPr lang="en-US" dirty="0" smtClean="0"/>
          </a:p>
          <a:p>
            <a:endParaRPr lang="en-US" dirty="0"/>
          </a:p>
          <a:p>
            <a:r>
              <a:rPr lang="fr-FR" dirty="0"/>
              <a:t>L’ensemble de ces contraintes historiques lourdes sur les Juifs n’a pas permis, malgré la présence de dispositions éthiques, l’éclosion du capitalisme moderne.</a:t>
            </a:r>
            <a:endParaRPr lang="en-US" dirty="0"/>
          </a:p>
          <a:p>
            <a:endParaRPr lang="fr-FR" dirty="0"/>
          </a:p>
        </p:txBody>
      </p:sp>
    </p:spTree>
    <p:extLst>
      <p:ext uri="{BB962C8B-B14F-4D97-AF65-F5344CB8AC3E}">
        <p14:creationId xmlns:p14="http://schemas.microsoft.com/office/powerpoint/2010/main" val="3051784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sz="2400" b="1" dirty="0" smtClean="0"/>
              <a:t>1.2 Le point de vue sociologique sur la religion</a:t>
            </a:r>
          </a:p>
          <a:p>
            <a:pPr marL="114300" indent="0">
              <a:buNone/>
            </a:pPr>
            <a:r>
              <a:rPr lang="fr-FR" dirty="0" smtClean="0"/>
              <a:t>- Weber s’intéresse aux </a:t>
            </a:r>
            <a:r>
              <a:rPr lang="fr-FR" dirty="0"/>
              <a:t>différentes formes historiques que le phénomène religieux a pris</a:t>
            </a:r>
            <a:r>
              <a:rPr lang="en-US" dirty="0"/>
              <a:t> </a:t>
            </a:r>
            <a:endParaRPr lang="fr-FR" dirty="0" smtClean="0"/>
          </a:p>
          <a:p>
            <a:pPr marL="114300" indent="0">
              <a:buNone/>
            </a:pPr>
            <a:r>
              <a:rPr lang="fr-FR" dirty="0" smtClean="0"/>
              <a:t>- Mais, contrairement à Durkheim, il </a:t>
            </a:r>
            <a:r>
              <a:rPr lang="fr-FR" dirty="0"/>
              <a:t>ne veut pas se prononcer sur l’essence du phénomène religieux</a:t>
            </a:r>
            <a:r>
              <a:rPr lang="en-US" dirty="0"/>
              <a:t> </a:t>
            </a:r>
            <a:endParaRPr lang="en-US" dirty="0" smtClean="0"/>
          </a:p>
          <a:p>
            <a:pPr marL="114300" indent="0">
              <a:buNone/>
            </a:pPr>
            <a:endParaRPr lang="fr-FR" dirty="0" smtClean="0"/>
          </a:p>
          <a:p>
            <a:pPr marL="114300" indent="0">
              <a:buNone/>
            </a:pPr>
            <a:r>
              <a:rPr lang="fr-FR" dirty="0" smtClean="0"/>
              <a:t>Pour Weber :</a:t>
            </a:r>
            <a:endParaRPr lang="fr-FR" dirty="0"/>
          </a:p>
          <a:p>
            <a:pPr marL="114300" indent="0">
              <a:buNone/>
            </a:pPr>
            <a:r>
              <a:rPr lang="fr-FR" dirty="0" smtClean="0"/>
              <a:t>- les </a:t>
            </a:r>
            <a:r>
              <a:rPr lang="fr-FR" dirty="0"/>
              <a:t>religions sont des « systèmes de réglementation de la vie </a:t>
            </a:r>
            <a:r>
              <a:rPr lang="fr-FR" dirty="0" smtClean="0"/>
              <a:t>»</a:t>
            </a:r>
          </a:p>
          <a:p>
            <a:pPr marL="114300" indent="0">
              <a:buNone/>
            </a:pPr>
            <a:r>
              <a:rPr lang="fr-FR" dirty="0" smtClean="0"/>
              <a:t>- les </a:t>
            </a:r>
            <a:r>
              <a:rPr lang="fr-FR" dirty="0"/>
              <a:t>religions sont une « espèce particulière d’agir en communauté </a:t>
            </a:r>
            <a:r>
              <a:rPr lang="fr-FR" dirty="0" smtClean="0"/>
              <a:t>» </a:t>
            </a:r>
            <a:r>
              <a:rPr lang="en-US" dirty="0" smtClean="0"/>
              <a:t> </a:t>
            </a:r>
            <a:endParaRPr lang="fr-FR" dirty="0"/>
          </a:p>
        </p:txBody>
      </p:sp>
    </p:spTree>
    <p:extLst>
      <p:ext uri="{BB962C8B-B14F-4D97-AF65-F5344CB8AC3E}">
        <p14:creationId xmlns:p14="http://schemas.microsoft.com/office/powerpoint/2010/main" val="352730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sz="2400" b="1" dirty="0" smtClean="0"/>
              <a:t>1.3 Les conséquences sociologiques de ce point de vue</a:t>
            </a:r>
          </a:p>
          <a:p>
            <a:pPr marL="114300" indent="0">
              <a:buNone/>
            </a:pPr>
            <a:r>
              <a:rPr lang="fr-FR" sz="2400" dirty="0" smtClean="0"/>
              <a:t>- Les </a:t>
            </a:r>
            <a:r>
              <a:rPr lang="fr-FR" sz="2400" dirty="0"/>
              <a:t>religions sont d’abord des choses sociales, qui induisent des comportements ici-</a:t>
            </a:r>
            <a:r>
              <a:rPr lang="fr-FR" sz="2400" dirty="0" smtClean="0"/>
              <a:t>bas. </a:t>
            </a:r>
          </a:p>
          <a:p>
            <a:pPr marL="114300" indent="0">
              <a:buNone/>
            </a:pPr>
            <a:r>
              <a:rPr lang="fr-FR" sz="2400" dirty="0" smtClean="0"/>
              <a:t>- Le </a:t>
            </a:r>
            <a:r>
              <a:rPr lang="fr-FR" sz="2400" dirty="0"/>
              <a:t>sociologue doit d’abord considérer la religion comme une affaire qui concerne ici-bas</a:t>
            </a:r>
            <a:r>
              <a:rPr lang="en-US" sz="2400" dirty="0"/>
              <a:t> </a:t>
            </a:r>
            <a:endParaRPr lang="en-US" sz="2400" dirty="0" smtClean="0"/>
          </a:p>
          <a:p>
            <a:pPr marL="114300" indent="0">
              <a:buNone/>
            </a:pPr>
            <a:r>
              <a:rPr lang="fr-FR" sz="2400" dirty="0" smtClean="0"/>
              <a:t>- La </a:t>
            </a:r>
            <a:r>
              <a:rPr lang="fr-FR" sz="2400" dirty="0"/>
              <a:t>religion n’est pas uniquement un phénomène émotionnel ou affectif, ce qui renverrait dans la typologie wébérienne à une action difficilement sociologiquement compréhensible. Il faut considérer l’élément rationnel </a:t>
            </a:r>
          </a:p>
        </p:txBody>
      </p:sp>
    </p:spTree>
    <p:extLst>
      <p:ext uri="{BB962C8B-B14F-4D97-AF65-F5344CB8AC3E}">
        <p14:creationId xmlns:p14="http://schemas.microsoft.com/office/powerpoint/2010/main" val="3280108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lstStyle/>
          <a:p>
            <a:pPr marL="114300" indent="0">
              <a:buNone/>
            </a:pPr>
            <a:r>
              <a:rPr lang="fr-FR" sz="2800" b="1" dirty="0"/>
              <a:t>II. </a:t>
            </a:r>
            <a:r>
              <a:rPr lang="fr-FR" sz="2800" b="1" dirty="0" smtClean="0"/>
              <a:t>Une sociologie de la domination religieuse</a:t>
            </a:r>
          </a:p>
          <a:p>
            <a:pPr marL="114300" indent="0">
              <a:buNone/>
            </a:pPr>
            <a:r>
              <a:rPr lang="fr-FR" sz="2400" i="1" dirty="0" smtClean="0"/>
              <a:t>Deux types de domination :</a:t>
            </a:r>
          </a:p>
          <a:p>
            <a:pPr marL="114300" indent="0">
              <a:buNone/>
            </a:pPr>
            <a:r>
              <a:rPr lang="fr-FR" dirty="0" smtClean="0"/>
              <a:t>- Le </a:t>
            </a:r>
            <a:r>
              <a:rPr lang="fr-FR" dirty="0"/>
              <a:t>groupement de domination politique. Il s’agit d’une direction ou d’une administration qui exerce le pouvoir politique sur un territoire donné, par l’intermédiaire du monopole de la violence physique légitime</a:t>
            </a:r>
            <a:r>
              <a:rPr lang="en-US" dirty="0"/>
              <a:t> </a:t>
            </a:r>
            <a:r>
              <a:rPr lang="en-US" dirty="0" smtClean="0"/>
              <a:t>: </a:t>
            </a:r>
            <a:r>
              <a:rPr lang="en-US" dirty="0" err="1" smtClean="0"/>
              <a:t>l’Etat</a:t>
            </a:r>
            <a:r>
              <a:rPr lang="en-US" dirty="0" smtClean="0"/>
              <a:t>.</a:t>
            </a:r>
          </a:p>
          <a:p>
            <a:pPr marL="114300" indent="0">
              <a:buNone/>
            </a:pPr>
            <a:endParaRPr lang="en-US" dirty="0"/>
          </a:p>
          <a:p>
            <a:pPr marL="114300" indent="0">
              <a:buNone/>
            </a:pPr>
            <a:r>
              <a:rPr lang="fr-FR" dirty="0" smtClean="0"/>
              <a:t>- La domination dite « </a:t>
            </a:r>
            <a:r>
              <a:rPr lang="fr-FR" dirty="0" err="1" smtClean="0"/>
              <a:t>hiérocratique</a:t>
            </a:r>
            <a:r>
              <a:rPr lang="fr-FR" dirty="0" smtClean="0"/>
              <a:t> ». Weber </a:t>
            </a:r>
            <a:r>
              <a:rPr lang="fr-FR" dirty="0"/>
              <a:t>préfère cette expression qu’il a forgé à l’expression de « théocratique ». Il désigne par là une direction qui « exerce une contrainte psychique par dispensation ou refus des biens spirituels de salut ».</a:t>
            </a:r>
            <a:r>
              <a:rPr lang="en-US" dirty="0"/>
              <a:t> </a:t>
            </a:r>
            <a:endParaRPr lang="fr-FR" dirty="0"/>
          </a:p>
        </p:txBody>
      </p:sp>
    </p:spTree>
    <p:extLst>
      <p:ext uri="{BB962C8B-B14F-4D97-AF65-F5344CB8AC3E}">
        <p14:creationId xmlns:p14="http://schemas.microsoft.com/office/powerpoint/2010/main" val="1594545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800" dirty="0"/>
              <a:t>Cours 3 : Max Weber et la religion</a:t>
            </a:r>
            <a:endParaRPr lang="fr-FR" dirty="0"/>
          </a:p>
        </p:txBody>
      </p:sp>
      <p:sp>
        <p:nvSpPr>
          <p:cNvPr id="3" name="Content Placeholder 2"/>
          <p:cNvSpPr>
            <a:spLocks noGrp="1"/>
          </p:cNvSpPr>
          <p:nvPr>
            <p:ph idx="1"/>
          </p:nvPr>
        </p:nvSpPr>
        <p:spPr/>
        <p:txBody>
          <a:bodyPr>
            <a:normAutofit lnSpcReduction="10000"/>
          </a:bodyPr>
          <a:lstStyle/>
          <a:p>
            <a:pPr marL="114300" indent="0">
              <a:buNone/>
            </a:pPr>
            <a:r>
              <a:rPr lang="fr-FR" sz="2400" b="1" dirty="0"/>
              <a:t>2.1 </a:t>
            </a:r>
            <a:r>
              <a:rPr lang="fr-FR" sz="2400" b="1" dirty="0" smtClean="0"/>
              <a:t>L’opposition Eglise/Secte</a:t>
            </a:r>
          </a:p>
          <a:p>
            <a:pPr marL="114300" indent="0">
              <a:buNone/>
            </a:pPr>
            <a:r>
              <a:rPr lang="fr-FR" sz="2400" b="1" dirty="0" smtClean="0"/>
              <a:t>L’Eglise</a:t>
            </a:r>
            <a:endParaRPr lang="fr-FR" sz="2400" b="1" dirty="0"/>
          </a:p>
          <a:p>
            <a:r>
              <a:rPr lang="fr-FR" sz="2000" dirty="0" smtClean="0"/>
              <a:t> </a:t>
            </a:r>
            <a:r>
              <a:rPr lang="fr-FR" sz="2000" dirty="0"/>
              <a:t>Premier critère : la constitution d’un corps de professionnels, qui ont un salaire, une carrière, des devoirs professionnels, et un certain style de vie spécifique</a:t>
            </a:r>
            <a:r>
              <a:rPr lang="fr-FR" sz="2000" dirty="0" smtClean="0"/>
              <a:t>.</a:t>
            </a:r>
          </a:p>
          <a:p>
            <a:r>
              <a:rPr lang="fr-FR" sz="2000" dirty="0" smtClean="0"/>
              <a:t>  </a:t>
            </a:r>
            <a:r>
              <a:rPr lang="fr-FR" sz="2000" dirty="0"/>
              <a:t>Second critère : L’Eglise a une prétention universaliste, ou une prétention à une domination universaliste pour reprendre le vocabulaire wébérien. </a:t>
            </a:r>
            <a:endParaRPr lang="fr-FR" sz="2000" dirty="0" smtClean="0"/>
          </a:p>
          <a:p>
            <a:r>
              <a:rPr lang="fr-FR" sz="2000" dirty="0" smtClean="0"/>
              <a:t> </a:t>
            </a:r>
            <a:r>
              <a:rPr lang="fr-FR" sz="2000" dirty="0"/>
              <a:t>Troisième critère : il y a une forme de rationalisation du culte, du dogme religieux au sein de l’Eglise, qui est </a:t>
            </a:r>
            <a:r>
              <a:rPr lang="fr-FR" sz="2000" dirty="0" smtClean="0"/>
              <a:t>codifié</a:t>
            </a:r>
            <a:r>
              <a:rPr lang="fr-FR" sz="2000" dirty="0"/>
              <a:t>, et qui peut faire l’objet d’un enseignement systématique à partir des textes </a:t>
            </a:r>
            <a:r>
              <a:rPr lang="fr-FR" sz="2000" dirty="0" smtClean="0"/>
              <a:t>sacrés. </a:t>
            </a:r>
            <a:endParaRPr lang="en-US" sz="2000" dirty="0"/>
          </a:p>
          <a:p>
            <a:r>
              <a:rPr lang="fr-FR" sz="2000" dirty="0" smtClean="0"/>
              <a:t> </a:t>
            </a:r>
            <a:r>
              <a:rPr lang="fr-FR" sz="2000" dirty="0"/>
              <a:t>Quatrième critère : Ces différentes caractéristiques font l’objet d’une institutionnalisation. Cela signifie que l’Eglise est une institution sociale à part entière, et qui dépasse les membres </a:t>
            </a:r>
            <a:r>
              <a:rPr lang="fr-FR" sz="2000" dirty="0" smtClean="0"/>
              <a:t>actuels.</a:t>
            </a:r>
            <a:endParaRPr lang="en-US" sz="2000" dirty="0"/>
          </a:p>
          <a:p>
            <a:pPr marL="114300" indent="0">
              <a:buNone/>
            </a:pPr>
            <a:endParaRPr lang="fr-FR" sz="1000" b="1" dirty="0"/>
          </a:p>
        </p:txBody>
      </p:sp>
    </p:spTree>
    <p:extLst>
      <p:ext uri="{BB962C8B-B14F-4D97-AF65-F5344CB8AC3E}">
        <p14:creationId xmlns:p14="http://schemas.microsoft.com/office/powerpoint/2010/main" val="1183292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fontScale="85000" lnSpcReduction="20000"/>
          </a:bodyPr>
          <a:lstStyle/>
          <a:p>
            <a:pPr marL="114300" indent="0">
              <a:buNone/>
            </a:pPr>
            <a:r>
              <a:rPr lang="fr-FR" sz="2400" b="1" dirty="0" smtClean="0"/>
              <a:t>La secte</a:t>
            </a:r>
          </a:p>
          <a:p>
            <a:r>
              <a:rPr lang="fr-FR" sz="2400" dirty="0" smtClean="0"/>
              <a:t>Premier </a:t>
            </a:r>
            <a:r>
              <a:rPr lang="fr-FR" sz="2400" dirty="0"/>
              <a:t>critère : la secte </a:t>
            </a:r>
            <a:r>
              <a:rPr lang="fr-FR" sz="2400" dirty="0" smtClean="0"/>
              <a:t>est fondée </a:t>
            </a:r>
            <a:r>
              <a:rPr lang="fr-FR" sz="2400" dirty="0"/>
              <a:t>sur le principe du volontariat. </a:t>
            </a:r>
            <a:r>
              <a:rPr lang="fr-FR" sz="2400" dirty="0" smtClean="0"/>
              <a:t>La </a:t>
            </a:r>
            <a:r>
              <a:rPr lang="fr-FR" sz="2400" dirty="0"/>
              <a:t>secte ne peut être formée que par les « personnes religieusement qualifiées »</a:t>
            </a:r>
            <a:r>
              <a:rPr lang="fr-FR" sz="2400" dirty="0" smtClean="0"/>
              <a:t>.</a:t>
            </a:r>
          </a:p>
          <a:p>
            <a:pPr marL="114300" indent="0">
              <a:buNone/>
            </a:pPr>
            <a:endParaRPr lang="en-US" sz="2400" dirty="0"/>
          </a:p>
          <a:p>
            <a:r>
              <a:rPr lang="fr-FR" sz="2400" dirty="0" smtClean="0"/>
              <a:t> </a:t>
            </a:r>
            <a:r>
              <a:rPr lang="fr-FR" sz="2400" dirty="0"/>
              <a:t>Second critère : il s’agit de ce que Weber appelle le « principe de souveraineté de chaque communauté locale ». Seule la Secte en tant que petit groupement est apte à juger de la sainteté du membre en voie de recrutement. </a:t>
            </a:r>
            <a:endParaRPr lang="fr-FR" sz="2400" dirty="0" smtClean="0"/>
          </a:p>
          <a:p>
            <a:pPr marL="114300" indent="0">
              <a:buNone/>
            </a:pPr>
            <a:endParaRPr lang="en-US" sz="2400" dirty="0"/>
          </a:p>
          <a:p>
            <a:r>
              <a:rPr lang="fr-FR" sz="2400" dirty="0" smtClean="0"/>
              <a:t> </a:t>
            </a:r>
            <a:r>
              <a:rPr lang="fr-FR" sz="2400" dirty="0"/>
              <a:t>Troisième critère : les sectes se caractérisent par une réglementation très poussée de la vie de ses membres. </a:t>
            </a:r>
            <a:endParaRPr lang="fr-FR" sz="2400" dirty="0" smtClean="0"/>
          </a:p>
          <a:p>
            <a:pPr marL="114300" indent="0">
              <a:buNone/>
            </a:pPr>
            <a:endParaRPr lang="fr-FR" sz="2400" dirty="0" smtClean="0"/>
          </a:p>
          <a:p>
            <a:r>
              <a:rPr lang="fr-FR" sz="2400" dirty="0" smtClean="0"/>
              <a:t> </a:t>
            </a:r>
            <a:r>
              <a:rPr lang="fr-FR" sz="2400" dirty="0"/>
              <a:t>Quatrième critère </a:t>
            </a:r>
            <a:r>
              <a:rPr lang="fr-FR" sz="2400" dirty="0" smtClean="0"/>
              <a:t>: </a:t>
            </a:r>
            <a:r>
              <a:rPr lang="fr-FR" sz="2400" dirty="0"/>
              <a:t>d</a:t>
            </a:r>
            <a:r>
              <a:rPr lang="fr-FR" sz="2400" dirty="0" smtClean="0"/>
              <a:t>ans </a:t>
            </a:r>
            <a:r>
              <a:rPr lang="fr-FR" sz="2400" dirty="0"/>
              <a:t>une secte, contrairement à une Eglise, compte le « charisme » personnel, et non pas le charisme associé à la fonction ou à l’institution. </a:t>
            </a:r>
            <a:endParaRPr lang="en-US" sz="2400" dirty="0"/>
          </a:p>
          <a:p>
            <a:pPr marL="114300" indent="0">
              <a:buNone/>
            </a:pPr>
            <a:endParaRPr lang="en-US" sz="2400" dirty="0"/>
          </a:p>
          <a:p>
            <a:pPr marL="114300" indent="0">
              <a:buNone/>
            </a:pPr>
            <a:endParaRPr lang="fr-FR" sz="2400" dirty="0" smtClean="0"/>
          </a:p>
        </p:txBody>
      </p:sp>
    </p:spTree>
    <p:extLst>
      <p:ext uri="{BB962C8B-B14F-4D97-AF65-F5344CB8AC3E}">
        <p14:creationId xmlns:p14="http://schemas.microsoft.com/office/powerpoint/2010/main" val="903071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4000" dirty="0"/>
              <a:t>Cours 3 : Max Weber et la religion</a:t>
            </a:r>
          </a:p>
        </p:txBody>
      </p:sp>
      <p:sp>
        <p:nvSpPr>
          <p:cNvPr id="3" name="Content Placeholder 2"/>
          <p:cNvSpPr>
            <a:spLocks noGrp="1"/>
          </p:cNvSpPr>
          <p:nvPr>
            <p:ph idx="1"/>
          </p:nvPr>
        </p:nvSpPr>
        <p:spPr/>
        <p:txBody>
          <a:bodyPr>
            <a:normAutofit lnSpcReduction="10000"/>
          </a:bodyPr>
          <a:lstStyle/>
          <a:p>
            <a:pPr marL="114300" indent="0">
              <a:buNone/>
            </a:pPr>
            <a:r>
              <a:rPr lang="fr-FR" sz="2400" b="1" dirty="0" smtClean="0"/>
              <a:t>2.2 Trois types de domination religieuse</a:t>
            </a:r>
          </a:p>
          <a:p>
            <a:r>
              <a:rPr lang="fr-FR" sz="2400" dirty="0"/>
              <a:t>- la domination ou la légitimation rationnelle-légale : qui repose sur la croyance en la légalité des règlements et en la légalité du droit de donner des directives par un pouvoir donné</a:t>
            </a:r>
            <a:endParaRPr lang="en-US" sz="2400" dirty="0"/>
          </a:p>
          <a:p>
            <a:r>
              <a:rPr lang="fr-FR" sz="2400" dirty="0"/>
              <a:t>- la domination ou légitimation traditionnelle : qui repose sur la croyance en la sainteté de traditions qui se perpétuent, qui sont considérées comme valables de tout temps</a:t>
            </a:r>
            <a:endParaRPr lang="en-US" sz="2400" dirty="0"/>
          </a:p>
          <a:p>
            <a:r>
              <a:rPr lang="fr-FR" sz="2400" dirty="0"/>
              <a:t>- la domination ou légitimation charismatique : qui repose sur la soumission extraordinaire au caractère sacré, à la vertu héroïque ou à la valeur exemplaire d’une personne</a:t>
            </a:r>
            <a:endParaRPr lang="en-US" sz="2400" dirty="0"/>
          </a:p>
          <a:p>
            <a:pPr marL="114300" indent="0">
              <a:buNone/>
            </a:pPr>
            <a:endParaRPr lang="fr-FR" sz="2400" dirty="0" smtClean="0"/>
          </a:p>
        </p:txBody>
      </p:sp>
    </p:spTree>
    <p:extLst>
      <p:ext uri="{BB962C8B-B14F-4D97-AF65-F5344CB8AC3E}">
        <p14:creationId xmlns:p14="http://schemas.microsoft.com/office/powerpoint/2010/main" val="3868730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Cours 1 Sociologie des religions</Template>
  <TotalTime>1961</TotalTime>
  <Words>2022</Words>
  <Application>Microsoft Macintosh PowerPoint</Application>
  <PresentationFormat>On-screen Show (4:3)</PresentationFormat>
  <Paragraphs>193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Contiguïté</vt:lpstr>
      <vt:lpstr>L3 Sociologie des religions </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lpstr>Cours 3 : Max Weber et la religion</vt:lpstr>
    </vt:vector>
  </TitlesOfParts>
  <Company>SSI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L3 Sociologie des religions </dc:title>
  <dc:creator>Sébastien Mosbah-Natanson</dc:creator>
  <cp:lastModifiedBy>sebastien mosbah-natanson</cp:lastModifiedBy>
  <cp:revision>62</cp:revision>
  <dcterms:created xsi:type="dcterms:W3CDTF">2021-02-16T14:37:07Z</dcterms:created>
  <dcterms:modified xsi:type="dcterms:W3CDTF">2022-04-03T21:16:33Z</dcterms:modified>
</cp:coreProperties>
</file>